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3" r:id="rId3"/>
    <p:sldId id="342" r:id="rId4"/>
    <p:sldId id="339" r:id="rId5"/>
    <p:sldId id="345" r:id="rId6"/>
    <p:sldId id="344" r:id="rId7"/>
    <p:sldId id="340" r:id="rId8"/>
    <p:sldId id="358" r:id="rId9"/>
    <p:sldId id="360" r:id="rId10"/>
    <p:sldId id="359" r:id="rId11"/>
    <p:sldId id="341" r:id="rId12"/>
    <p:sldId id="361" r:id="rId13"/>
    <p:sldId id="294" r:id="rId14"/>
    <p:sldId id="297" r:id="rId15"/>
    <p:sldId id="326" r:id="rId16"/>
    <p:sldId id="354" r:id="rId17"/>
    <p:sldId id="325" r:id="rId18"/>
    <p:sldId id="362" r:id="rId19"/>
    <p:sldId id="363" r:id="rId20"/>
    <p:sldId id="364" r:id="rId21"/>
    <p:sldId id="365" r:id="rId22"/>
    <p:sldId id="366" r:id="rId23"/>
    <p:sldId id="367" r:id="rId24"/>
    <p:sldId id="279" r:id="rId25"/>
    <p:sldId id="368" r:id="rId26"/>
    <p:sldId id="369" r:id="rId27"/>
    <p:sldId id="371" r:id="rId28"/>
    <p:sldId id="374" r:id="rId29"/>
    <p:sldId id="372" r:id="rId30"/>
    <p:sldId id="373" r:id="rId31"/>
    <p:sldId id="333" r:id="rId32"/>
    <p:sldId id="377" r:id="rId33"/>
    <p:sldId id="376" r:id="rId34"/>
    <p:sldId id="303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00FF"/>
    <a:srgbClr val="FFFF00"/>
    <a:srgbClr val="FF0000"/>
    <a:srgbClr val="00CC00"/>
    <a:srgbClr val="0066CC"/>
    <a:srgbClr val="FFFF99"/>
    <a:srgbClr val="F96859"/>
    <a:srgbClr val="FFB5A3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9" autoAdjust="0"/>
    <p:restoredTop sz="90221" autoAdjust="0"/>
  </p:normalViewPr>
  <p:slideViewPr>
    <p:cSldViewPr>
      <p:cViewPr>
        <p:scale>
          <a:sx n="70" d="100"/>
          <a:sy n="70" d="100"/>
        </p:scale>
        <p:origin x="-1566" y="-3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566"/>
    </p:cViewPr>
  </p:sorterViewPr>
  <p:notesViewPr>
    <p:cSldViewPr>
      <p:cViewPr varScale="1">
        <p:scale>
          <a:sx n="54" d="100"/>
          <a:sy n="54" d="100"/>
        </p:scale>
        <p:origin x="-284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872287389649403E-2"/>
          <c:y val="5.4660573710926301E-2"/>
          <c:w val="0.81919705438046897"/>
          <c:h val="0.8208196411885679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rgbClr val="9B979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A911F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D3DE2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0099FF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Pacific Biosciences</c:v>
                </c:pt>
                <c:pt idx="1">
                  <c:v>Roche</c:v>
                </c:pt>
                <c:pt idx="2">
                  <c:v>Thermo Fisher Scientific</c:v>
                </c:pt>
                <c:pt idx="3">
                  <c:v>Illumina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0.03</c:v>
                </c:pt>
                <c:pt idx="1">
                  <c:v>0.1</c:v>
                </c:pt>
                <c:pt idx="2">
                  <c:v>0.16</c:v>
                </c:pt>
                <c:pt idx="3">
                  <c:v>0.71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Relationship Id="rId4" Type="http://schemas.openxmlformats.org/officeDocument/2006/relationships/image" Target="../media/image5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91B2-13EF-49C8-AA22-E6FCBE723050}" type="datetimeFigureOut">
              <a:rPr lang="zh-CN" altLang="en-US" smtClean="0"/>
              <a:t>2015/10/24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2C11F-6B58-4393-B962-8881A1D5F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671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2C11F-6B58-4393-B962-8881A1D5F6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685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2C11F-6B58-4393-B962-8881A1D5F679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685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国家</a:t>
            </a:r>
            <a:r>
              <a:rPr lang="zh-CN" altLang="en-US" b="1" i="1" dirty="0" smtClean="0"/>
              <a:t>卫生部</a:t>
            </a:r>
            <a:r>
              <a:rPr lang="zh-CN" altLang="en-US" b="1" dirty="0" smtClean="0"/>
              <a:t>临检中心重点推荐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2C11F-6B58-4393-B962-8881A1D5F67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342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4x1mm</a:t>
            </a:r>
            <a:r>
              <a:rPr lang="en-US" altLang="zh-CN" baseline="0" dirty="0" smtClean="0"/>
              <a:t>   shortest 35bp,40bp, 53bp      longest 7146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30483-7A62-4B6F-B552-CD2194787489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23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2C11F-6B58-4393-B962-8881A1D5F679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685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迄今为止使用的测序材料无一例外都是数百万甚至更多细胞的混合</a:t>
            </a:r>
            <a:r>
              <a:rPr lang="en-US" altLang="zh-CN" dirty="0" smtClean="0"/>
              <a:t>DNA</a:t>
            </a:r>
            <a:r>
              <a:rPr lang="zh-CN" altLang="en-US" dirty="0" smtClean="0"/>
              <a:t>样本。这种方法能够得到全基因组序列信息，但是对其进行研究得到的结果只是一群细胞中信号的平均值，或者只代表其中占优势数量的细胞信息，单个细胞独有的特性被忽视。例如，科学家想找出哪种突变存在于哪种细胞中几乎是不可能的，只存在于少数细胞（如早期癌细胞）中的突变也基本上被掩藏。另一方面，有些样品稀少无法在实验室培养，样品量不足以进行全基因组分析，例如肿瘤循环细胞、组织微阵列、早期发育的胚胎细胞等。这些都是全基因组测序遇到的难题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会推动癌症的遗传机理和生物学过程更深入的研究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目前所有的单细胞</a:t>
            </a:r>
            <a:r>
              <a:rPr lang="en-US" altLang="zh-CN" dirty="0" smtClean="0"/>
              <a:t>DNA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RNA</a:t>
            </a:r>
            <a:r>
              <a:rPr lang="zh-CN" altLang="en-US" dirty="0" smtClean="0"/>
              <a:t>测序，都必须使用全基因组扩展方法（例如，谢晓亮的</a:t>
            </a:r>
            <a:r>
              <a:rPr lang="en-US" altLang="zh-CN" dirty="0" smtClean="0"/>
              <a:t>MALBAC</a:t>
            </a:r>
            <a:r>
              <a:rPr lang="zh-CN" altLang="en-US" dirty="0" smtClean="0"/>
              <a:t>方法），将单个</a:t>
            </a:r>
            <a:r>
              <a:rPr lang="en-US" altLang="zh-CN" dirty="0" smtClean="0"/>
              <a:t>DNA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RNA</a:t>
            </a:r>
            <a:r>
              <a:rPr lang="zh-CN" altLang="en-US" dirty="0" smtClean="0"/>
              <a:t>分子扩展上百万倍之后，才能使用二代测序进行研究。</a:t>
            </a:r>
            <a:endParaRPr lang="en-US" altLang="zh-CN" dirty="0" smtClean="0"/>
          </a:p>
          <a:p>
            <a:r>
              <a:rPr lang="zh-CN" altLang="en-US" dirty="0" smtClean="0"/>
              <a:t>单细胞全基因组扩展的最大的问题是带来严重的</a:t>
            </a:r>
            <a:r>
              <a:rPr lang="en-US" altLang="zh-CN" dirty="0" smtClean="0"/>
              <a:t>bias</a:t>
            </a:r>
            <a:r>
              <a:rPr lang="zh-CN" altLang="en-US" dirty="0" smtClean="0"/>
              <a:t>。使得基因组覆盖率低，或者</a:t>
            </a:r>
            <a:r>
              <a:rPr lang="en-US" altLang="zh-CN" dirty="0" smtClean="0"/>
              <a:t>RNA</a:t>
            </a:r>
            <a:r>
              <a:rPr lang="zh-CN" altLang="en-US" dirty="0" smtClean="0"/>
              <a:t>表达量失真。</a:t>
            </a:r>
            <a:endParaRPr lang="en-US" altLang="zh-CN" dirty="0" smtClean="0"/>
          </a:p>
          <a:p>
            <a:r>
              <a:rPr lang="zh-CN" altLang="en-US" dirty="0" smtClean="0"/>
              <a:t>瀚海基因研发中的单细胞直接</a:t>
            </a:r>
            <a:r>
              <a:rPr lang="en-US" altLang="zh-CN" dirty="0" smtClean="0"/>
              <a:t>RNA</a:t>
            </a:r>
            <a:r>
              <a:rPr lang="zh-CN" altLang="en-US" dirty="0" smtClean="0"/>
              <a:t>测序，不需要全基因组扩展，就可以完成</a:t>
            </a:r>
            <a:r>
              <a:rPr lang="en-US" altLang="zh-CN" dirty="0" smtClean="0"/>
              <a:t>RNA</a:t>
            </a:r>
            <a:r>
              <a:rPr lang="zh-CN" altLang="en-US" dirty="0" smtClean="0"/>
              <a:t>测序，完全消除了全基因组扩展带来的</a:t>
            </a:r>
            <a:r>
              <a:rPr lang="en-US" altLang="zh-CN" dirty="0" smtClean="0"/>
              <a:t>bias</a:t>
            </a:r>
            <a:r>
              <a:rPr lang="zh-CN" altLang="en-US" dirty="0" smtClean="0"/>
              <a:t>，将会给单细胞的研究带来革命性的突破。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2C11F-6B58-4393-B962-8881A1D5F67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409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11230-2FCA-46A0-8F10-AB55E8C1E80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398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/>
              <a:pPr/>
              <a:t>34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887788" y="8689976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GB" sz="1300"/>
              <a:pPr algn="r" defTabSz="947738"/>
              <a:t>34</a:t>
            </a:fld>
            <a:endParaRPr lang="en-GB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343400"/>
            <a:ext cx="5029200" cy="4114800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14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BD922D-E3F5-4593-B03D-936E3D6348FB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0640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，二代测序消耗大量的试剂，成本下降空间到顶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2C11F-6B58-4393-B962-8881A1D5F6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254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每年中国要从国外进口数十亿的测序仪和试剂</a:t>
            </a:r>
            <a:endParaRPr lang="en-US" altLang="zh-CN" dirty="0" smtClean="0"/>
          </a:p>
          <a:p>
            <a:r>
              <a:rPr lang="zh-CN" altLang="en-US" dirty="0" smtClean="0"/>
              <a:t>影响国家战略安全，信息安全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2C11F-6B58-4393-B962-8881A1D5F6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812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2C11F-6B58-4393-B962-8881A1D5F6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405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2C11F-6B58-4393-B962-8881A1D5F6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93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2C11F-6B58-4393-B962-8881A1D5F679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685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D5A3A-3644-4864-8863-7FEEB93BD6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46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2C11F-6B58-4393-B962-8881A1D5F6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029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6F316-DB9A-4846-8B0C-30155E87A05A}" type="datetime1">
              <a:rPr lang="zh-CN" altLang="en-US" smtClean="0"/>
              <a:t>2015/10/24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327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8B08-7E2E-4EAB-95C4-C531F6E0D497}" type="datetime1">
              <a:rPr lang="zh-CN" altLang="en-US" smtClean="0"/>
              <a:t>2015/10/24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93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CCE8E-C3FD-48EC-AA2F-144963592583}" type="datetime1">
              <a:rPr lang="zh-CN" altLang="en-US" smtClean="0"/>
              <a:t>2015/10/24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755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0AE8-4C98-4D98-9C1D-7D11D93D0FAF}" type="datetimeFigureOut">
              <a:rPr lang="de-DE" smtClean="0"/>
              <a:t>24.10.2015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F4EA-99F2-45F3-8EFC-67B9E4BA7F7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926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50" y="238539"/>
            <a:ext cx="8497092" cy="61645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F149-83C4-4179-9681-702531CCFDAC}" type="datetimeFigureOut">
              <a:rPr lang="de-DE" smtClean="0"/>
              <a:pPr/>
              <a:t>24.10.2015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E638-3F78-4E0D-883A-B278700C48C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23850" y="854994"/>
            <a:ext cx="8496300" cy="336244"/>
          </a:xfrm>
        </p:spPr>
        <p:txBody>
          <a:bodyPr lIns="0" tIns="0" rIns="0" bIns="0" anchor="t" anchorCtr="0">
            <a:noAutofit/>
          </a:bodyPr>
          <a:lstStyle>
            <a:lvl1pPr>
              <a:buNone/>
              <a:defRPr sz="2000"/>
            </a:lvl1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60052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AC20-D789-463B-83BD-42AB52F5ACB1}" type="datetime1">
              <a:rPr lang="zh-CN" altLang="en-US" smtClean="0"/>
              <a:t>2015/10/24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51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07C8-7F65-4B16-8BB0-89B76BD54E82}" type="datetime1">
              <a:rPr lang="zh-CN" altLang="en-US" smtClean="0"/>
              <a:t>2015/10/24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922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B41C5-AA6F-4583-A1DB-E756E8899B23}" type="datetime1">
              <a:rPr lang="zh-CN" altLang="en-US" smtClean="0"/>
              <a:t>2015/10/24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76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5D71-D834-4290-98FA-82C16C2F6B71}" type="datetime1">
              <a:rPr lang="zh-CN" altLang="en-US" smtClean="0"/>
              <a:t>2015/10/24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012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BD34-9E4E-4B20-AF4E-68676A02F6BF}" type="datetime1">
              <a:rPr lang="zh-CN" altLang="en-US" smtClean="0"/>
              <a:t>2015/10/24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592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B6C7B-4F6C-4390-89C6-D45B1295DAA1}" type="datetime1">
              <a:rPr lang="zh-CN" altLang="en-US" smtClean="0"/>
              <a:t>2015/10/24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49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55105-7201-49DB-997A-FE0614C48A70}" type="datetime1">
              <a:rPr lang="zh-CN" altLang="en-US" smtClean="0"/>
              <a:t>2015/10/24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583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2C37C-19D7-4BA8-BA41-AF4775C1960C}" type="datetime1">
              <a:rPr lang="zh-CN" altLang="en-US" smtClean="0"/>
              <a:t>2015/10/24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54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40D4E-D5FE-44E7-AA8C-2816EBC50168}" type="datetime1">
              <a:rPr lang="zh-CN" altLang="en-US" smtClean="0"/>
              <a:t>2015/10/24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1BC3B-8C0B-441F-82B7-17E1D72911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776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30.emf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5" Type="http://schemas.openxmlformats.org/officeDocument/2006/relationships/image" Target="../media/image32.wmf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1.emf"/><Relationship Id="rId1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51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56.emf"/><Relationship Id="rId4" Type="http://schemas.openxmlformats.org/officeDocument/2006/relationships/image" Target="../media/image53.emf"/><Relationship Id="rId9" Type="http://schemas.openxmlformats.org/officeDocument/2006/relationships/oleObject" Target="../embeddings/oleObject11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12" Type="http://schemas.openxmlformats.org/officeDocument/2006/relationships/image" Target="../media/image25.gif"/><Relationship Id="rId2" Type="http://schemas.openxmlformats.org/officeDocument/2006/relationships/image" Target="../media/image16.emf"/><Relationship Id="rId16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5" Type="http://schemas.openxmlformats.org/officeDocument/2006/relationships/image" Target="../media/image62.jpeg"/><Relationship Id="rId10" Type="http://schemas.openxmlformats.org/officeDocument/2006/relationships/image" Target="../media/image23.jpeg"/><Relationship Id="rId4" Type="http://schemas.openxmlformats.org/officeDocument/2006/relationships/image" Target="../media/image60.emf"/><Relationship Id="rId9" Type="http://schemas.openxmlformats.org/officeDocument/2006/relationships/image" Target="../media/image22.png"/><Relationship Id="rId14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hyperlink" Target="http://mt.sohu.com/20150402/n410698482.s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3" Type="http://schemas.openxmlformats.org/officeDocument/2006/relationships/image" Target="../media/image16.emf"/><Relationship Id="rId7" Type="http://schemas.openxmlformats.org/officeDocument/2006/relationships/image" Target="../media/image20.jpeg"/><Relationship Id="rId12" Type="http://schemas.openxmlformats.org/officeDocument/2006/relationships/image" Target="../media/image2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62881" y="1268760"/>
            <a:ext cx="9081119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第三代基因测序技术</a:t>
            </a:r>
            <a:r>
              <a:rPr lang="zh-CN" altLang="en-US" sz="2800" b="1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：单</a:t>
            </a:r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分子靶向</a:t>
            </a:r>
            <a:r>
              <a:rPr lang="zh-CN" altLang="en-US" sz="2800" b="1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测序技术研究</a:t>
            </a:r>
            <a:endParaRPr lang="zh-CN" altLang="en-US" sz="2800" b="1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36512" y="944744"/>
            <a:ext cx="9180000" cy="180000"/>
          </a:xfrm>
          <a:prstGeom prst="rect">
            <a:avLst/>
          </a:prstGeom>
          <a:solidFill>
            <a:srgbClr val="0000FF"/>
          </a:solidFill>
          <a:ln>
            <a:gradFill>
              <a:gsLst>
                <a:gs pos="0">
                  <a:srgbClr val="3399FF"/>
                </a:gs>
                <a:gs pos="16000">
                  <a:srgbClr val="00CCCC"/>
                </a:gs>
                <a:gs pos="47000">
                  <a:srgbClr val="9999FF"/>
                </a:gs>
                <a:gs pos="60001">
                  <a:srgbClr val="2E6792"/>
                </a:gs>
                <a:gs pos="71001">
                  <a:srgbClr val="3333CC"/>
                </a:gs>
                <a:gs pos="81000">
                  <a:srgbClr val="1170FF"/>
                </a:gs>
                <a:gs pos="100000">
                  <a:srgbClr val="006699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040760" y="4534713"/>
            <a:ext cx="2133600" cy="365125"/>
          </a:xfrm>
        </p:spPr>
        <p:txBody>
          <a:bodyPr/>
          <a:lstStyle/>
          <a:p>
            <a:fld id="{7751BC3B-8C0B-441F-82B7-17E1D72911AB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3964" y="1988840"/>
            <a:ext cx="6832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高雁</a:t>
            </a:r>
            <a:endParaRPr lang="en-US" altLang="zh-CN" b="1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化学部总监</a:t>
            </a:r>
            <a:endParaRPr lang="en-US" altLang="zh-CN" b="1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深圳市瀚海基因生物科技有限公司</a:t>
            </a:r>
            <a:endParaRPr lang="en-US" altLang="zh-CN" b="1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2015-10-27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8914" name="Picture 2" descr="C:\Users\user\Desktop\Direct Genomics_c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093"/>
            <a:ext cx="2987823" cy="68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6" name="Picture 2" descr="C:\Users\dpcuser\Documents\百度云同步盘\MyDocument\pacgeno\市场营销\DIR-4645 Diagram_FINA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752294"/>
            <a:ext cx="4006222" cy="254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1"/>
          <p:cNvSpPr txBox="1">
            <a:spLocks/>
          </p:cNvSpPr>
          <p:nvPr/>
        </p:nvSpPr>
        <p:spPr>
          <a:xfrm>
            <a:off x="395536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  纲</a:t>
            </a:r>
            <a:endParaRPr lang="zh-CN" altLang="en-US" sz="50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0486" y="1124744"/>
            <a:ext cx="9036000" cy="144016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50" name="Group 4"/>
          <p:cNvGrpSpPr>
            <a:grpSpLocks/>
          </p:cNvGrpSpPr>
          <p:nvPr/>
        </p:nvGrpSpPr>
        <p:grpSpPr bwMode="auto">
          <a:xfrm>
            <a:off x="889992" y="2024063"/>
            <a:ext cx="762000" cy="665162"/>
            <a:chOff x="1110" y="2656"/>
            <a:chExt cx="1549" cy="1351"/>
          </a:xfrm>
        </p:grpSpPr>
        <p:sp>
          <p:nvSpPr>
            <p:cNvPr id="54" name="AutoShape 5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AutoShape 6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AutoShape 7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51" name="Line 8"/>
          <p:cNvSpPr>
            <a:spLocks noChangeShapeType="1"/>
          </p:cNvSpPr>
          <p:nvPr/>
        </p:nvSpPr>
        <p:spPr bwMode="auto">
          <a:xfrm>
            <a:off x="1499592" y="2633663"/>
            <a:ext cx="66240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" name="Text Box 9"/>
          <p:cNvSpPr txBox="1">
            <a:spLocks noChangeArrowheads="1"/>
          </p:cNvSpPr>
          <p:nvPr/>
        </p:nvSpPr>
        <p:spPr bwMode="auto">
          <a:xfrm>
            <a:off x="1835696" y="2010906"/>
            <a:ext cx="9573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53" name="Text Box 10"/>
          <p:cNvSpPr txBox="1">
            <a:spLocks noChangeArrowheads="1"/>
          </p:cNvSpPr>
          <p:nvPr/>
        </p:nvSpPr>
        <p:spPr bwMode="gray">
          <a:xfrm>
            <a:off x="1086842" y="212248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prstClr val="white"/>
                </a:solidFill>
              </a:rPr>
              <a:t>1</a:t>
            </a:r>
          </a:p>
        </p:txBody>
      </p:sp>
      <p:grpSp>
        <p:nvGrpSpPr>
          <p:cNvPr id="58" name="Group 12"/>
          <p:cNvGrpSpPr>
            <a:grpSpLocks/>
          </p:cNvGrpSpPr>
          <p:nvPr/>
        </p:nvGrpSpPr>
        <p:grpSpPr bwMode="auto">
          <a:xfrm>
            <a:off x="889992" y="2938463"/>
            <a:ext cx="762000" cy="665162"/>
            <a:chOff x="3174" y="2656"/>
            <a:chExt cx="1549" cy="1351"/>
          </a:xfrm>
        </p:grpSpPr>
        <p:sp>
          <p:nvSpPr>
            <p:cNvPr id="62" name="AutoShape 1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AutoShape 1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AutoShape 15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59" name="Line 16"/>
          <p:cNvSpPr>
            <a:spLocks noChangeShapeType="1"/>
          </p:cNvSpPr>
          <p:nvPr/>
        </p:nvSpPr>
        <p:spPr bwMode="auto">
          <a:xfrm>
            <a:off x="1499592" y="3548063"/>
            <a:ext cx="66240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1" name="Text Box 18"/>
          <p:cNvSpPr txBox="1">
            <a:spLocks noChangeArrowheads="1"/>
          </p:cNvSpPr>
          <p:nvPr/>
        </p:nvSpPr>
        <p:spPr bwMode="gray">
          <a:xfrm>
            <a:off x="1086842" y="303688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66" name="Group 20"/>
          <p:cNvGrpSpPr>
            <a:grpSpLocks/>
          </p:cNvGrpSpPr>
          <p:nvPr/>
        </p:nvGrpSpPr>
        <p:grpSpPr bwMode="auto">
          <a:xfrm>
            <a:off x="889992" y="3830638"/>
            <a:ext cx="762000" cy="665162"/>
            <a:chOff x="1110" y="2656"/>
            <a:chExt cx="1549" cy="1351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AutoShape 23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67" name="Line 24"/>
          <p:cNvSpPr>
            <a:spLocks noChangeShapeType="1"/>
          </p:cNvSpPr>
          <p:nvPr/>
        </p:nvSpPr>
        <p:spPr bwMode="auto">
          <a:xfrm>
            <a:off x="1499592" y="4440238"/>
            <a:ext cx="66240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9" name="Text Box 26"/>
          <p:cNvSpPr txBox="1">
            <a:spLocks noChangeArrowheads="1"/>
          </p:cNvSpPr>
          <p:nvPr/>
        </p:nvSpPr>
        <p:spPr bwMode="gray">
          <a:xfrm>
            <a:off x="1086842" y="3929063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prstClr val="white"/>
                </a:solidFill>
              </a:rPr>
              <a:t>3</a:t>
            </a:r>
          </a:p>
        </p:txBody>
      </p:sp>
      <p:grpSp>
        <p:nvGrpSpPr>
          <p:cNvPr id="74" name="Group 28"/>
          <p:cNvGrpSpPr>
            <a:grpSpLocks/>
          </p:cNvGrpSpPr>
          <p:nvPr/>
        </p:nvGrpSpPr>
        <p:grpSpPr bwMode="auto">
          <a:xfrm>
            <a:off x="889992" y="4745038"/>
            <a:ext cx="762000" cy="665162"/>
            <a:chOff x="3174" y="2656"/>
            <a:chExt cx="1549" cy="1351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AutoShape 31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75" name="Line 32"/>
          <p:cNvSpPr>
            <a:spLocks noChangeShapeType="1"/>
          </p:cNvSpPr>
          <p:nvPr/>
        </p:nvSpPr>
        <p:spPr bwMode="auto">
          <a:xfrm>
            <a:off x="1499592" y="5354638"/>
            <a:ext cx="66240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7" name="Text Box 34"/>
          <p:cNvSpPr txBox="1">
            <a:spLocks noChangeArrowheads="1"/>
          </p:cNvSpPr>
          <p:nvPr/>
        </p:nvSpPr>
        <p:spPr bwMode="gray">
          <a:xfrm>
            <a:off x="1086842" y="4843463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843808" y="2103239"/>
            <a:ext cx="504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国内外基因测序技术现状</a:t>
            </a:r>
            <a:endParaRPr lang="en-US" altLang="zh-CN" sz="2400" b="1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2" name="Text Box 9"/>
          <p:cNvSpPr txBox="1">
            <a:spLocks noChangeArrowheads="1"/>
          </p:cNvSpPr>
          <p:nvPr/>
        </p:nvSpPr>
        <p:spPr bwMode="auto">
          <a:xfrm>
            <a:off x="1835696" y="2947010"/>
            <a:ext cx="9573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endParaRPr lang="en-US" altLang="zh-CN" sz="3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843808" y="2996952"/>
            <a:ext cx="544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瀚海基因三代测序技术核心要点和原理</a:t>
            </a:r>
            <a:endParaRPr lang="en-US" altLang="zh-CN" sz="24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4" name="Text Box 9"/>
          <p:cNvSpPr txBox="1">
            <a:spLocks noChangeArrowheads="1"/>
          </p:cNvSpPr>
          <p:nvPr/>
        </p:nvSpPr>
        <p:spPr bwMode="auto">
          <a:xfrm>
            <a:off x="1835696" y="3883114"/>
            <a:ext cx="9573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成果</a:t>
            </a:r>
            <a:endParaRPr lang="en-US" altLang="zh-CN" sz="3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5" name="Text Box 9"/>
          <p:cNvSpPr txBox="1">
            <a:spLocks noChangeArrowheads="1"/>
          </p:cNvSpPr>
          <p:nvPr/>
        </p:nvSpPr>
        <p:spPr bwMode="auto">
          <a:xfrm>
            <a:off x="1835696" y="4819218"/>
            <a:ext cx="9573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展望</a:t>
            </a:r>
            <a:endParaRPr lang="en-US" altLang="zh-CN" sz="3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843808" y="3664475"/>
            <a:ext cx="5207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瀚海基因三代测序</a:t>
            </a:r>
            <a:r>
              <a:rPr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技术在肿瘤检测中的应用</a:t>
            </a:r>
            <a:endParaRPr lang="zh-CN" altLang="en-US" sz="2400" b="1" dirty="0">
              <a:solidFill>
                <a:prstClr val="black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843807" y="4509120"/>
            <a:ext cx="5207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瀚海基因三代测序</a:t>
            </a:r>
            <a:r>
              <a:rPr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技术发展规划和应用前景</a:t>
            </a:r>
            <a:endParaRPr lang="en-US" altLang="zh-CN" sz="24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8" name="灯片编号占位符 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68050" y="1787806"/>
            <a:ext cx="7354416" cy="9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81660" y="3659954"/>
            <a:ext cx="7362748" cy="9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28962" y="4524110"/>
            <a:ext cx="7362748" cy="9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74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372200" y="6482508"/>
            <a:ext cx="2133600" cy="365125"/>
          </a:xfrm>
        </p:spPr>
        <p:txBody>
          <a:bodyPr/>
          <a:lstStyle/>
          <a:p>
            <a:fld id="{7751BC3B-8C0B-441F-82B7-17E1D72911A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496" y="369332"/>
            <a:ext cx="9036000" cy="45719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97012" y="1484784"/>
            <a:ext cx="8712968" cy="164705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三代</a:t>
            </a:r>
            <a:r>
              <a:rPr lang="zh-CN" altLang="en-US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基因测序仪的研发，首先要突破</a:t>
            </a:r>
            <a:r>
              <a:rPr lang="en-US" altLang="zh-CN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两大核心技术</a:t>
            </a:r>
            <a:r>
              <a:rPr lang="zh-CN" altLang="en-US" sz="3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</a:p>
        </p:txBody>
      </p:sp>
      <p:sp>
        <p:nvSpPr>
          <p:cNvPr id="8" name="矩形 7"/>
          <p:cNvSpPr/>
          <p:nvPr/>
        </p:nvSpPr>
        <p:spPr>
          <a:xfrm>
            <a:off x="35496" y="0"/>
            <a:ext cx="320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瀚海基因三代测序技术核心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</a:t>
            </a:r>
            <a:endParaRPr lang="en-US" altLang="zh-CN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1403648" y="3573016"/>
            <a:ext cx="7128792" cy="194421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物理光学突破</a:t>
            </a:r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单分子检测</a:t>
            </a:r>
            <a:endParaRPr lang="en-US" altLang="zh-CN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碱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基改造</a:t>
            </a:r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单分子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测序</a:t>
            </a:r>
          </a:p>
        </p:txBody>
      </p:sp>
    </p:spTree>
    <p:extLst>
      <p:ext uri="{BB962C8B-B14F-4D97-AF65-F5344CB8AC3E}">
        <p14:creationId xmlns:p14="http://schemas.microsoft.com/office/powerpoint/2010/main" val="8981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 txBox="1">
            <a:spLocks/>
          </p:cNvSpPr>
          <p:nvPr/>
        </p:nvSpPr>
        <p:spPr>
          <a:xfrm>
            <a:off x="6952703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51BC3B-8C0B-441F-82B7-17E1D72911AB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18529" y="1340768"/>
            <a:ext cx="4958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</a:t>
            </a:r>
            <a:r>
              <a:rPr lang="en-US" altLang="zh-CN" sz="2400" b="1" dirty="0" smtClean="0"/>
              <a:t>ingle molecule detection</a:t>
            </a:r>
            <a:endParaRPr lang="zh-CN" altLang="en-US" sz="2400" b="1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94" y="1920807"/>
            <a:ext cx="3763650" cy="2300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23528" y="3858393"/>
            <a:ext cx="1152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Illumina</a:t>
            </a:r>
            <a:endParaRPr lang="zh-CN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52756" y="1326898"/>
            <a:ext cx="3919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NGS-cluster based detection</a:t>
            </a:r>
            <a:endParaRPr lang="zh-CN" altLang="en-US" sz="2400" b="1" dirty="0"/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3059832" y="2996952"/>
            <a:ext cx="1442730" cy="1080000"/>
            <a:chOff x="3008342" y="3499169"/>
            <a:chExt cx="896554" cy="671143"/>
          </a:xfrm>
        </p:grpSpPr>
        <p:sp>
          <p:nvSpPr>
            <p:cNvPr id="13" name="矩形 12"/>
            <p:cNvSpPr/>
            <p:nvPr/>
          </p:nvSpPr>
          <p:spPr bwMode="auto">
            <a:xfrm>
              <a:off x="3008342" y="3499169"/>
              <a:ext cx="896554" cy="67114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A5002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3162672" y="3834740"/>
              <a:ext cx="96049" cy="9259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A5002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3518725" y="3742145"/>
              <a:ext cx="96049" cy="9259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A5002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右箭头 15"/>
          <p:cNvSpPr/>
          <p:nvPr/>
        </p:nvSpPr>
        <p:spPr bwMode="auto">
          <a:xfrm>
            <a:off x="2458236" y="3834740"/>
            <a:ext cx="320198" cy="92596"/>
          </a:xfrm>
          <a:prstGeom prst="rightArrow">
            <a:avLst/>
          </a:prstGeom>
          <a:noFill/>
          <a:ln w="12700">
            <a:solidFill>
              <a:srgbClr val="A5002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文本框 1"/>
          <p:cNvSpPr txBox="1"/>
          <p:nvPr/>
        </p:nvSpPr>
        <p:spPr>
          <a:xfrm>
            <a:off x="323528" y="5085184"/>
            <a:ext cx="38988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二代测序：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个分子，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微米尺寸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三代测序：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个分子，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纳米尺寸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4211960" y="1916832"/>
            <a:ext cx="4915879" cy="4693072"/>
            <a:chOff x="4211960" y="1988840"/>
            <a:chExt cx="4915879" cy="4693072"/>
          </a:xfrm>
        </p:grpSpPr>
        <p:grpSp>
          <p:nvGrpSpPr>
            <p:cNvPr id="62" name="组合 61"/>
            <p:cNvGrpSpPr/>
            <p:nvPr/>
          </p:nvGrpSpPr>
          <p:grpSpPr>
            <a:xfrm>
              <a:off x="4211960" y="3352008"/>
              <a:ext cx="4915879" cy="1572460"/>
              <a:chOff x="1763688" y="3620421"/>
              <a:chExt cx="4915879" cy="1572460"/>
            </a:xfrm>
          </p:grpSpPr>
          <p:sp>
            <p:nvSpPr>
              <p:cNvPr id="90" name="立方体 89"/>
              <p:cNvSpPr/>
              <p:nvPr/>
            </p:nvSpPr>
            <p:spPr bwMode="auto">
              <a:xfrm>
                <a:off x="1763688" y="3835164"/>
                <a:ext cx="4915879" cy="1357717"/>
              </a:xfrm>
              <a:prstGeom prst="cube">
                <a:avLst>
                  <a:gd name="adj" fmla="val 9745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noFill/>
                <a:round/>
                <a:headEnd/>
                <a:tailEnd/>
              </a:ln>
              <a:scene3d>
                <a:camera prst="perspectiveAbove"/>
                <a:lightRig rig="threePt" dir="t"/>
              </a:scene3d>
            </p:spPr>
            <p:txBody>
              <a:bodyPr rtlCol="0" anchor="ctr"/>
              <a:lstStyle/>
              <a:p>
                <a:pPr algn="ctr"/>
                <a:endParaRPr lang="zh-CN" altLang="en-US" sz="1100" dirty="0"/>
              </a:p>
            </p:txBody>
          </p:sp>
          <p:sp>
            <p:nvSpPr>
              <p:cNvPr id="91" name="立方体 90"/>
              <p:cNvSpPr/>
              <p:nvPr/>
            </p:nvSpPr>
            <p:spPr bwMode="auto">
              <a:xfrm>
                <a:off x="5110702" y="3628320"/>
                <a:ext cx="93625" cy="491532"/>
              </a:xfrm>
              <a:prstGeom prst="cube">
                <a:avLst/>
              </a:prstGeom>
              <a:solidFill>
                <a:srgbClr val="A168F4"/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CA</a:t>
                </a:r>
                <a:r>
                  <a:rPr lang="en-US" altLang="zh-CN" sz="60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G</a:t>
                </a:r>
                <a:endParaRPr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立方体 91"/>
              <p:cNvSpPr/>
              <p:nvPr/>
            </p:nvSpPr>
            <p:spPr bwMode="auto">
              <a:xfrm>
                <a:off x="4166038" y="3631452"/>
                <a:ext cx="93625" cy="491532"/>
              </a:xfrm>
              <a:prstGeom prst="cube">
                <a:avLst/>
              </a:prstGeom>
              <a:solidFill>
                <a:srgbClr val="F35757"/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GT</a:t>
                </a:r>
                <a:r>
                  <a:rPr lang="en-US" altLang="zh-CN" sz="60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C</a:t>
                </a:r>
                <a:endParaRPr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立方体 92"/>
              <p:cNvSpPr/>
              <p:nvPr/>
            </p:nvSpPr>
            <p:spPr bwMode="auto">
              <a:xfrm>
                <a:off x="3298154" y="3631452"/>
                <a:ext cx="93625" cy="491532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TG</a:t>
                </a:r>
                <a:r>
                  <a:rPr lang="en-US" altLang="zh-CN" sz="60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C</a:t>
                </a:r>
                <a:endParaRPr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立方体 93"/>
              <p:cNvSpPr/>
              <p:nvPr/>
            </p:nvSpPr>
            <p:spPr bwMode="auto">
              <a:xfrm>
                <a:off x="5200269" y="4461551"/>
                <a:ext cx="93625" cy="491532"/>
              </a:xfrm>
              <a:prstGeom prst="cube">
                <a:avLst/>
              </a:prstGeom>
              <a:solidFill>
                <a:srgbClr val="F35757"/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GT</a:t>
                </a:r>
                <a:r>
                  <a:rPr lang="en-US" altLang="zh-CN" sz="60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C</a:t>
                </a:r>
                <a:endParaRPr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立方体 94"/>
              <p:cNvSpPr/>
              <p:nvPr/>
            </p:nvSpPr>
            <p:spPr bwMode="auto">
              <a:xfrm>
                <a:off x="3361646" y="4450777"/>
                <a:ext cx="93625" cy="491532"/>
              </a:xfrm>
              <a:prstGeom prst="cube">
                <a:avLst/>
              </a:prstGeom>
              <a:solidFill>
                <a:srgbClr val="33CC33"/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AG</a:t>
                </a:r>
                <a:r>
                  <a:rPr lang="en-US" altLang="zh-CN" sz="60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</a:t>
                </a:r>
                <a:endParaRPr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立方体 95"/>
              <p:cNvSpPr/>
              <p:nvPr/>
            </p:nvSpPr>
            <p:spPr bwMode="auto">
              <a:xfrm>
                <a:off x="6082891" y="3620421"/>
                <a:ext cx="93625" cy="491532"/>
              </a:xfrm>
              <a:prstGeom prst="cube">
                <a:avLst/>
              </a:prstGeom>
              <a:solidFill>
                <a:srgbClr val="33CC33"/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AG</a:t>
                </a:r>
                <a:r>
                  <a:rPr lang="en-US" altLang="zh-CN" sz="60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</a:t>
                </a:r>
                <a:endParaRPr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立方体 96"/>
              <p:cNvSpPr/>
              <p:nvPr/>
            </p:nvSpPr>
            <p:spPr bwMode="auto">
              <a:xfrm>
                <a:off x="4317122" y="4449683"/>
                <a:ext cx="93625" cy="491532"/>
              </a:xfrm>
              <a:prstGeom prst="cube">
                <a:avLst/>
              </a:prstGeom>
              <a:solidFill>
                <a:srgbClr val="FFFF00"/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GC</a:t>
                </a:r>
                <a:r>
                  <a:rPr lang="en-US" altLang="zh-CN" sz="60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T</a:t>
                </a:r>
                <a:endParaRPr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立方体 97"/>
              <p:cNvSpPr/>
              <p:nvPr/>
            </p:nvSpPr>
            <p:spPr bwMode="auto">
              <a:xfrm>
                <a:off x="2376630" y="4459586"/>
                <a:ext cx="93625" cy="491532"/>
              </a:xfrm>
              <a:prstGeom prst="cube">
                <a:avLst/>
              </a:prstGeom>
              <a:solidFill>
                <a:srgbClr val="FF66FF"/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CG</a:t>
                </a:r>
                <a:r>
                  <a:rPr lang="en-US" altLang="zh-CN" sz="60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A</a:t>
                </a:r>
                <a:endParaRPr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立方体 98"/>
              <p:cNvSpPr/>
              <p:nvPr/>
            </p:nvSpPr>
            <p:spPr bwMode="auto">
              <a:xfrm>
                <a:off x="5670410" y="4003088"/>
                <a:ext cx="93625" cy="491532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TG</a:t>
                </a:r>
                <a:r>
                  <a:rPr lang="en-US" altLang="zh-CN" sz="60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C</a:t>
                </a:r>
                <a:endParaRPr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立方体 99"/>
              <p:cNvSpPr/>
              <p:nvPr/>
            </p:nvSpPr>
            <p:spPr bwMode="auto">
              <a:xfrm>
                <a:off x="4789861" y="3992466"/>
                <a:ext cx="93625" cy="491532"/>
              </a:xfrm>
              <a:prstGeom prst="cube">
                <a:avLst/>
              </a:prstGeom>
              <a:solidFill>
                <a:srgbClr val="FF66FF"/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CG</a:t>
                </a:r>
                <a:r>
                  <a:rPr lang="en-US" altLang="zh-CN" sz="60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A</a:t>
                </a:r>
                <a:endParaRPr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立方体 100"/>
              <p:cNvSpPr/>
              <p:nvPr/>
            </p:nvSpPr>
            <p:spPr bwMode="auto">
              <a:xfrm>
                <a:off x="2859928" y="4003088"/>
                <a:ext cx="93625" cy="491532"/>
              </a:xfrm>
              <a:prstGeom prst="cube">
                <a:avLst/>
              </a:prstGeom>
              <a:solidFill>
                <a:srgbClr val="FFC000"/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CT</a:t>
                </a:r>
                <a:r>
                  <a:rPr lang="en-US" altLang="zh-CN" sz="60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A</a:t>
                </a:r>
                <a:endParaRPr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立方体 101"/>
              <p:cNvSpPr/>
              <p:nvPr/>
            </p:nvSpPr>
            <p:spPr bwMode="auto">
              <a:xfrm>
                <a:off x="3800889" y="3999121"/>
                <a:ext cx="93625" cy="491532"/>
              </a:xfrm>
              <a:prstGeom prst="cube">
                <a:avLst/>
              </a:prstGeom>
              <a:solidFill>
                <a:srgbClr val="A168F4"/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CA</a:t>
                </a:r>
                <a:r>
                  <a:rPr lang="en-US" altLang="zh-CN" sz="60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G</a:t>
                </a:r>
                <a:endParaRPr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4960074" y="1988840"/>
              <a:ext cx="3805003" cy="2639898"/>
              <a:chOff x="2260559" y="2348880"/>
              <a:chExt cx="3805003" cy="2639898"/>
            </a:xfrm>
          </p:grpSpPr>
          <p:sp>
            <p:nvSpPr>
              <p:cNvPr id="78" name="立方体 77"/>
              <p:cNvSpPr/>
              <p:nvPr/>
            </p:nvSpPr>
            <p:spPr bwMode="auto">
              <a:xfrm>
                <a:off x="5000022" y="2348880"/>
                <a:ext cx="93625" cy="1800000"/>
              </a:xfrm>
              <a:prstGeom prst="cube">
                <a:avLst/>
              </a:prstGeom>
              <a:solidFill>
                <a:srgbClr val="A168F4"/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kern="1160" spc="7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TGGCTTTC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AGTGT</a:t>
                </a:r>
                <a:r>
                  <a:rPr lang="en-US" altLang="zh-CN" sz="600" kern="1160" spc="7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C</a:t>
                </a:r>
                <a:endParaRPr lang="zh-CN" altLang="en-US" sz="600" kern="1160" spc="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立方体 78"/>
              <p:cNvSpPr/>
              <p:nvPr/>
            </p:nvSpPr>
            <p:spPr bwMode="auto">
              <a:xfrm>
                <a:off x="4055359" y="2352011"/>
                <a:ext cx="93625" cy="1800000"/>
              </a:xfrm>
              <a:prstGeom prst="cube">
                <a:avLst/>
              </a:prstGeom>
              <a:solidFill>
                <a:srgbClr val="F35757"/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kern="1160" spc="7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TGTCCTG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GTTACA</a:t>
                </a:r>
                <a:r>
                  <a:rPr lang="en-US" altLang="zh-CN" sz="600" kern="1160" spc="7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G</a:t>
                </a:r>
                <a:endParaRPr lang="zh-CN" altLang="en-US" sz="600" kern="1160" spc="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立方体 79"/>
              <p:cNvSpPr/>
              <p:nvPr/>
            </p:nvSpPr>
            <p:spPr bwMode="auto">
              <a:xfrm>
                <a:off x="3187475" y="2352011"/>
                <a:ext cx="93625" cy="1800000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kern="1160" spc="7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GGCACTA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GTAAAC</a:t>
                </a:r>
                <a:r>
                  <a:rPr lang="en-US" altLang="zh-CN" sz="600" kern="1160" spc="7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G</a:t>
                </a:r>
                <a:endParaRPr lang="zh-CN" altLang="en-US" sz="600" kern="1160" spc="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立方体 80"/>
              <p:cNvSpPr/>
              <p:nvPr/>
            </p:nvSpPr>
            <p:spPr bwMode="auto">
              <a:xfrm>
                <a:off x="5089589" y="3182111"/>
                <a:ext cx="93625" cy="1800000"/>
              </a:xfrm>
              <a:prstGeom prst="cube">
                <a:avLst/>
              </a:prstGeom>
              <a:solidFill>
                <a:srgbClr val="F35757"/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kern="1160" spc="7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TGTCCTG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GTTACA</a:t>
                </a:r>
                <a:r>
                  <a:rPr lang="en-US" altLang="zh-CN" sz="600" kern="1160" spc="7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G</a:t>
                </a:r>
                <a:endParaRPr lang="zh-CN" altLang="en-US" sz="600" kern="1160" spc="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立方体 81"/>
              <p:cNvSpPr/>
              <p:nvPr/>
            </p:nvSpPr>
            <p:spPr bwMode="auto">
              <a:xfrm>
                <a:off x="3250692" y="3183209"/>
                <a:ext cx="93625" cy="1800000"/>
              </a:xfrm>
              <a:prstGeom prst="cube">
                <a:avLst/>
              </a:prstGeom>
              <a:solidFill>
                <a:srgbClr val="33CC33"/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kern="1160" spc="7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GGCATAG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GTATTC</a:t>
                </a:r>
                <a:r>
                  <a:rPr lang="en-US" altLang="zh-CN" sz="600" kern="1160" spc="7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C</a:t>
                </a:r>
                <a:endParaRPr lang="zh-CN" altLang="en-US" sz="600" kern="1160" spc="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立方体 82"/>
              <p:cNvSpPr/>
              <p:nvPr/>
            </p:nvSpPr>
            <p:spPr bwMode="auto">
              <a:xfrm>
                <a:off x="5971937" y="2352855"/>
                <a:ext cx="93625" cy="1800000"/>
              </a:xfrm>
              <a:prstGeom prst="cube">
                <a:avLst/>
              </a:prstGeom>
              <a:solidFill>
                <a:srgbClr val="33CC33"/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kern="1160" spc="7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GGCATAG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GTATTC</a:t>
                </a:r>
                <a:r>
                  <a:rPr lang="en-US" altLang="zh-CN" sz="600" kern="1160" spc="7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C</a:t>
                </a:r>
                <a:endParaRPr lang="zh-CN" altLang="en-US" sz="600" kern="1160" spc="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立方体 83"/>
              <p:cNvSpPr/>
              <p:nvPr/>
            </p:nvSpPr>
            <p:spPr bwMode="auto">
              <a:xfrm>
                <a:off x="4206443" y="3170244"/>
                <a:ext cx="93625" cy="1800000"/>
              </a:xfrm>
              <a:prstGeom prst="cube">
                <a:avLst/>
              </a:prstGeom>
              <a:solidFill>
                <a:srgbClr val="FFFF00"/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kern="1160" spc="7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TGAGGCCC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ACTCG</a:t>
                </a:r>
                <a:r>
                  <a:rPr lang="en-US" altLang="zh-CN" sz="600" kern="1160" spc="7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A</a:t>
                </a:r>
                <a:endParaRPr lang="zh-CN" altLang="en-US" sz="600" kern="1160" spc="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立方体 84"/>
              <p:cNvSpPr/>
              <p:nvPr/>
            </p:nvSpPr>
            <p:spPr bwMode="auto">
              <a:xfrm>
                <a:off x="2260559" y="3188778"/>
                <a:ext cx="93625" cy="1800000"/>
              </a:xfrm>
              <a:prstGeom prst="cube">
                <a:avLst/>
              </a:prstGeom>
              <a:solidFill>
                <a:srgbClr val="FF66FF"/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kern="160" spc="7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60" spc="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AACTGAGC</a:t>
                </a:r>
                <a:r>
                  <a:rPr lang="en-US" altLang="zh-CN" sz="600" kern="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CAAGC</a:t>
                </a:r>
                <a:r>
                  <a:rPr lang="en-US" altLang="zh-CN" sz="600" kern="160" spc="7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T</a:t>
                </a:r>
                <a:endParaRPr lang="zh-CN" altLang="en-US" sz="600" kern="160" spc="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立方体 85"/>
              <p:cNvSpPr/>
              <p:nvPr/>
            </p:nvSpPr>
            <p:spPr bwMode="auto">
              <a:xfrm>
                <a:off x="5559730" y="2723649"/>
                <a:ext cx="93625" cy="1800000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kern="1160" spc="7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GGCACTA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GTAAAC</a:t>
                </a:r>
                <a:r>
                  <a:rPr lang="en-US" altLang="zh-CN" sz="600" kern="1160" spc="7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G</a:t>
                </a:r>
                <a:endParaRPr lang="zh-CN" altLang="en-US" sz="600" kern="1160" spc="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立方体 86"/>
              <p:cNvSpPr/>
              <p:nvPr/>
            </p:nvSpPr>
            <p:spPr bwMode="auto">
              <a:xfrm>
                <a:off x="4679181" y="2713026"/>
                <a:ext cx="93625" cy="1800000"/>
              </a:xfrm>
              <a:prstGeom prst="cube">
                <a:avLst/>
              </a:prstGeom>
              <a:solidFill>
                <a:srgbClr val="FF66FF"/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kern="1160" spc="7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AACTGAGC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CAAGC</a:t>
                </a:r>
                <a:r>
                  <a:rPr lang="en-US" altLang="zh-CN" sz="600" kern="1160" spc="7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T</a:t>
                </a:r>
                <a:endParaRPr lang="zh-CN" altLang="en-US" sz="600" kern="1160" spc="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立方体 87"/>
              <p:cNvSpPr/>
              <p:nvPr/>
            </p:nvSpPr>
            <p:spPr bwMode="auto">
              <a:xfrm>
                <a:off x="2749249" y="2723649"/>
                <a:ext cx="93625" cy="1800000"/>
              </a:xfrm>
              <a:prstGeom prst="cube">
                <a:avLst/>
              </a:prstGeom>
              <a:solidFill>
                <a:srgbClr val="FFC000"/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kern="1160" spc="7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GGGGGAAA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GCCGA</a:t>
                </a:r>
                <a:r>
                  <a:rPr lang="en-US" altLang="zh-CN" sz="600" kern="1160" spc="7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T</a:t>
                </a:r>
                <a:endParaRPr lang="zh-CN" altLang="en-US" sz="600" kern="1160" spc="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立方体 88"/>
              <p:cNvSpPr/>
              <p:nvPr/>
            </p:nvSpPr>
            <p:spPr bwMode="auto">
              <a:xfrm>
                <a:off x="3690211" y="2719681"/>
                <a:ext cx="93625" cy="1800000"/>
              </a:xfrm>
              <a:prstGeom prst="cube">
                <a:avLst/>
              </a:prstGeom>
              <a:solidFill>
                <a:srgbClr val="A168F4"/>
              </a:solidFill>
              <a:ln w="12700">
                <a:noFill/>
                <a:round/>
                <a:headEnd/>
                <a:tailEnd/>
              </a:ln>
            </p:spPr>
            <p:txBody>
              <a:bodyPr vert="wordArtVertRtl" rtlCol="0" anchor="ctr"/>
              <a:lstStyle/>
              <a:p>
                <a:pPr algn="ctr"/>
                <a:r>
                  <a:rPr lang="en-US" altLang="zh-CN" sz="600" kern="1160" spc="7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TGGCTTTC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AGTGT</a:t>
                </a:r>
                <a:r>
                  <a:rPr lang="en-US" altLang="zh-CN" sz="600" kern="1160" spc="7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…</a:t>
                </a:r>
                <a:r>
                  <a:rPr lang="en-US" altLang="zh-CN" sz="600" kern="1160" spc="70" dirty="0" smtClean="0">
                    <a:latin typeface="Times New Roman" panose="02020603050405020304" pitchFamily="18" charset="0"/>
                    <a:ea typeface="DFKai-SB" panose="03000509000000000000" pitchFamily="65" charset="-120"/>
                    <a:cs typeface="Times New Roman" panose="02020603050405020304" pitchFamily="18" charset="0"/>
                  </a:rPr>
                  <a:t>C</a:t>
                </a:r>
                <a:endParaRPr lang="zh-CN" altLang="en-US" sz="600" kern="1160" spc="7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5751339" y="5085184"/>
              <a:ext cx="1844997" cy="1596728"/>
              <a:chOff x="5751339" y="5085184"/>
              <a:chExt cx="1844997" cy="1596728"/>
            </a:xfrm>
          </p:grpSpPr>
          <p:sp>
            <p:nvSpPr>
              <p:cNvPr id="65" name="矩形 64"/>
              <p:cNvSpPr/>
              <p:nvPr/>
            </p:nvSpPr>
            <p:spPr bwMode="auto">
              <a:xfrm>
                <a:off x="5751339" y="5085184"/>
                <a:ext cx="1844997" cy="1596728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" name="椭圆 65"/>
              <p:cNvSpPr>
                <a:spLocks noChangeAspect="1"/>
              </p:cNvSpPr>
              <p:nvPr/>
            </p:nvSpPr>
            <p:spPr bwMode="auto">
              <a:xfrm>
                <a:off x="6012160" y="5571256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椭圆 66"/>
              <p:cNvSpPr>
                <a:spLocks noChangeAspect="1"/>
              </p:cNvSpPr>
              <p:nvPr/>
            </p:nvSpPr>
            <p:spPr bwMode="auto">
              <a:xfrm>
                <a:off x="6012160" y="5895280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" name="椭圆 67"/>
              <p:cNvSpPr>
                <a:spLocks noChangeAspect="1"/>
              </p:cNvSpPr>
              <p:nvPr/>
            </p:nvSpPr>
            <p:spPr bwMode="auto">
              <a:xfrm>
                <a:off x="6030168" y="6255320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椭圆 68"/>
              <p:cNvSpPr>
                <a:spLocks noChangeAspect="1"/>
              </p:cNvSpPr>
              <p:nvPr/>
            </p:nvSpPr>
            <p:spPr bwMode="auto">
              <a:xfrm>
                <a:off x="6372200" y="5571256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0" name="椭圆 69"/>
              <p:cNvSpPr>
                <a:spLocks noChangeAspect="1"/>
              </p:cNvSpPr>
              <p:nvPr/>
            </p:nvSpPr>
            <p:spPr bwMode="auto">
              <a:xfrm>
                <a:off x="6372200" y="5895280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1" name="椭圆 70"/>
              <p:cNvSpPr>
                <a:spLocks noChangeAspect="1"/>
              </p:cNvSpPr>
              <p:nvPr/>
            </p:nvSpPr>
            <p:spPr bwMode="auto">
              <a:xfrm>
                <a:off x="6390208" y="6255320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2" name="椭圆 71"/>
              <p:cNvSpPr>
                <a:spLocks noChangeAspect="1"/>
              </p:cNvSpPr>
              <p:nvPr/>
            </p:nvSpPr>
            <p:spPr bwMode="auto">
              <a:xfrm>
                <a:off x="6732240" y="5589240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椭圆 72"/>
              <p:cNvSpPr>
                <a:spLocks noChangeAspect="1"/>
              </p:cNvSpPr>
              <p:nvPr/>
            </p:nvSpPr>
            <p:spPr bwMode="auto">
              <a:xfrm>
                <a:off x="6732240" y="5913264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4" name="椭圆 73"/>
              <p:cNvSpPr>
                <a:spLocks noChangeAspect="1"/>
              </p:cNvSpPr>
              <p:nvPr/>
            </p:nvSpPr>
            <p:spPr bwMode="auto">
              <a:xfrm>
                <a:off x="6750248" y="6273304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/>
              <p:cNvSpPr>
                <a:spLocks noChangeAspect="1"/>
              </p:cNvSpPr>
              <p:nvPr/>
            </p:nvSpPr>
            <p:spPr bwMode="auto">
              <a:xfrm>
                <a:off x="7092280" y="5589240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椭圆 75"/>
              <p:cNvSpPr>
                <a:spLocks noChangeAspect="1"/>
              </p:cNvSpPr>
              <p:nvPr/>
            </p:nvSpPr>
            <p:spPr bwMode="auto">
              <a:xfrm>
                <a:off x="7092280" y="5913264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7" name="椭圆 76"/>
              <p:cNvSpPr>
                <a:spLocks noChangeAspect="1"/>
              </p:cNvSpPr>
              <p:nvPr/>
            </p:nvSpPr>
            <p:spPr bwMode="auto">
              <a:xfrm>
                <a:off x="7110288" y="6273304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57" name="矩形 56"/>
          <p:cNvSpPr/>
          <p:nvPr/>
        </p:nvSpPr>
        <p:spPr>
          <a:xfrm>
            <a:off x="35496" y="369332"/>
            <a:ext cx="9036000" cy="45719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5496" y="0"/>
            <a:ext cx="5065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三代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测序技术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技术突破之一：物理光学突破</a:t>
            </a:r>
            <a:endParaRPr lang="en-US" altLang="zh-CN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851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44" y="1883739"/>
            <a:ext cx="5497376" cy="471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228184" y="2550172"/>
            <a:ext cx="26457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dirty="0" smtClean="0"/>
              <a:t>Near-field scanning optical microscopy (NSOM) ;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 smtClean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dirty="0" smtClean="0"/>
              <a:t>Confocal microscopy, wide-field epifluorescence, and total internal reflection fluorescence microscopy (</a:t>
            </a:r>
            <a:r>
              <a:rPr lang="en-US" b="1" dirty="0" smtClean="0">
                <a:solidFill>
                  <a:srgbClr val="FF0000"/>
                </a:solidFill>
              </a:rPr>
              <a:t>TIRFM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3" name="矩形 2"/>
          <p:cNvSpPr/>
          <p:nvPr/>
        </p:nvSpPr>
        <p:spPr>
          <a:xfrm>
            <a:off x="6075044" y="1699073"/>
            <a:ext cx="2961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Detection of single </a:t>
            </a:r>
            <a:r>
              <a:rPr lang="en-US" altLang="zh-CN" b="1" dirty="0" smtClean="0"/>
              <a:t>molecule</a:t>
            </a:r>
            <a:endParaRPr lang="en-US" altLang="zh-CN" b="1" dirty="0"/>
          </a:p>
        </p:txBody>
      </p:sp>
      <p:sp>
        <p:nvSpPr>
          <p:cNvPr id="6" name="圆角矩形 5"/>
          <p:cNvSpPr/>
          <p:nvPr/>
        </p:nvSpPr>
        <p:spPr bwMode="auto">
          <a:xfrm>
            <a:off x="6228184" y="2369023"/>
            <a:ext cx="2585291" cy="3528392"/>
          </a:xfrm>
          <a:prstGeom prst="roundRect">
            <a:avLst/>
          </a:prstGeom>
          <a:noFill/>
          <a:ln w="12700">
            <a:solidFill>
              <a:srgbClr val="A5002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35496" y="692696"/>
            <a:ext cx="9144000" cy="79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单分子荧光成像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技术是先进的光学技术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496" y="369332"/>
            <a:ext cx="9036000" cy="45719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496" y="0"/>
            <a:ext cx="5065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三代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测序技术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技术突破之一：物理光学突破</a:t>
            </a:r>
            <a:endParaRPr lang="en-US" altLang="zh-CN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380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-40614" y="620688"/>
            <a:ext cx="9144000" cy="92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TIRF</a:t>
            </a:r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</a:t>
            </a: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有效的提高了信噪比，实现单分子检测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Picture 4" descr="C:\Users\Lenovo\Desktop\^D08C55EB2DDC5B4F2CAC09EC2256801D463FBD025D3651FF39^pimgpsh_fullsize_distr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6696744" cy="410445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矩形 13"/>
          <p:cNvSpPr/>
          <p:nvPr/>
        </p:nvSpPr>
        <p:spPr>
          <a:xfrm>
            <a:off x="35496" y="369332"/>
            <a:ext cx="9036000" cy="45719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496" y="0"/>
            <a:ext cx="5065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三代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测序技术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技术突破之一：物理光学突破</a:t>
            </a:r>
            <a:endParaRPr lang="en-US" altLang="zh-CN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570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30" y="4265421"/>
            <a:ext cx="2433496" cy="1755867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44208" y="6453336"/>
            <a:ext cx="2133600" cy="365125"/>
          </a:xfrm>
        </p:spPr>
        <p:txBody>
          <a:bodyPr/>
          <a:lstStyle/>
          <a:p>
            <a:fld id="{7751BC3B-8C0B-441F-82B7-17E1D72911AB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0" y="-1714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单分子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检测实验结果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687" y="1772816"/>
            <a:ext cx="202250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圆角矩形 14"/>
          <p:cNvSpPr/>
          <p:nvPr/>
        </p:nvSpPr>
        <p:spPr>
          <a:xfrm>
            <a:off x="4169505" y="1124744"/>
            <a:ext cx="4866991" cy="525658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04373" y="1124744"/>
            <a:ext cx="3967820" cy="2590739"/>
            <a:chOff x="35496" y="1052736"/>
            <a:chExt cx="3967820" cy="2590739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595" y="1481295"/>
              <a:ext cx="3456384" cy="1804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矩形 21"/>
            <p:cNvSpPr/>
            <p:nvPr/>
          </p:nvSpPr>
          <p:spPr>
            <a:xfrm>
              <a:off x="165127" y="3304921"/>
              <a:ext cx="34739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 smtClean="0"/>
                <a:t>Zhang H, </a:t>
              </a:r>
              <a:r>
                <a:rPr lang="en-US" altLang="zh-CN" sz="1400" b="1" dirty="0" err="1" smtClean="0"/>
                <a:t>Guo</a:t>
              </a:r>
              <a:r>
                <a:rPr lang="en-US" altLang="zh-CN" sz="1400" b="1" dirty="0" smtClean="0"/>
                <a:t> P, Methods </a:t>
              </a:r>
              <a:r>
                <a:rPr lang="en-US" altLang="zh-CN" sz="1400" b="1" dirty="0"/>
                <a:t>67 (2014) 169–176</a:t>
              </a:r>
              <a:endParaRPr lang="zh-CN" altLang="en-US" sz="14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43608" y="1052736"/>
              <a:ext cx="1630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单</a:t>
              </a:r>
              <a:r>
                <a:rPr lang="zh-CN" altLang="en-US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分子记数</a:t>
              </a:r>
              <a:endParaRPr lang="zh-CN" altLang="en-US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35496" y="1052736"/>
              <a:ext cx="3967820" cy="259073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805004"/>
              </p:ext>
            </p:extLst>
          </p:nvPr>
        </p:nvGraphicFramePr>
        <p:xfrm>
          <a:off x="6341492" y="1341438"/>
          <a:ext cx="2767012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2" name="Prism 6" r:id="rId6" imgW="6590844" imgH="3204651" progId="Prism6.Document">
                  <p:embed/>
                </p:oleObj>
              </mc:Choice>
              <mc:Fallback>
                <p:oleObj name="Prism 6" r:id="rId6" imgW="6590844" imgH="3204651" progId="Prism6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1492" y="1341438"/>
                        <a:ext cx="2767012" cy="134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717665"/>
              </p:ext>
            </p:extLst>
          </p:nvPr>
        </p:nvGraphicFramePr>
        <p:xfrm>
          <a:off x="6318432" y="2574925"/>
          <a:ext cx="2832100" cy="150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3" name="Prism 6" r:id="rId8" imgW="6590844" imgH="3494575" progId="Prism6.Document">
                  <p:embed/>
                </p:oleObj>
              </mc:Choice>
              <mc:Fallback>
                <p:oleObj name="Prism 6" r:id="rId8" imgW="6590844" imgH="3494575" progId="Prism6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432" y="2574925"/>
                        <a:ext cx="2832100" cy="150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410" name="Picture 2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1656606"/>
            <a:ext cx="4953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1" name="Picture 2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706" y="2866584"/>
            <a:ext cx="5143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644008" y="2564904"/>
            <a:ext cx="356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2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31037" y="2204864"/>
            <a:ext cx="356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</a:rPr>
              <a:t>1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52320" y="148478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/>
              <a:t>1</a:t>
            </a:r>
            <a:endParaRPr lang="zh-CN" altLang="en-US" sz="1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524328" y="2780928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/>
              <a:t>2</a:t>
            </a:r>
            <a:endParaRPr lang="zh-CN" altLang="en-US" sz="1400" b="1" dirty="0"/>
          </a:p>
        </p:txBody>
      </p:sp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72" y="3908322"/>
            <a:ext cx="2083288" cy="1007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圆角矩形 26"/>
          <p:cNvSpPr/>
          <p:nvPr/>
        </p:nvSpPr>
        <p:spPr>
          <a:xfrm>
            <a:off x="104373" y="3797577"/>
            <a:ext cx="3967820" cy="26868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573863" y="4005064"/>
            <a:ext cx="104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定位荧光探针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3086" y="1331476"/>
            <a:ext cx="162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TIRF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成像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36296" y="4221088"/>
            <a:ext cx="109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信噪比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72000" y="3789040"/>
            <a:ext cx="162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单分子占比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931068"/>
            <a:ext cx="2357566" cy="145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428630" y="5374957"/>
            <a:ext cx="104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信号荧光探针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2927468"/>
              </p:ext>
            </p:extLst>
          </p:nvPr>
        </p:nvGraphicFramePr>
        <p:xfrm>
          <a:off x="4231015" y="4265421"/>
          <a:ext cx="2380348" cy="1467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4" name="Prism 6" r:id="rId14" imgW="3957828" imgH="2442972" progId="Prism6.Document">
                  <p:embed/>
                </p:oleObj>
              </mc:Choice>
              <mc:Fallback>
                <p:oleObj name="Prism 6" r:id="rId14" imgW="3957828" imgH="2442972" progId="Prism6.Document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1015" y="4265421"/>
                        <a:ext cx="2380348" cy="146704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177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4312" y="1071403"/>
            <a:ext cx="8229600" cy="919054"/>
          </a:xfrm>
        </p:spPr>
        <p:txBody>
          <a:bodyPr/>
          <a:lstStyle/>
          <a:p>
            <a:r>
              <a:rPr lang="zh-CN" altLang="en-US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成像试剂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16</a:t>
            </a:fld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016683"/>
              </p:ext>
            </p:extLst>
          </p:nvPr>
        </p:nvGraphicFramePr>
        <p:xfrm>
          <a:off x="4788024" y="3068960"/>
          <a:ext cx="3958170" cy="25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2" name="Prism 6" r:id="rId3" imgW="4105547" imgH="2689630" progId="Prism6.Document">
                  <p:embed/>
                </p:oleObj>
              </mc:Choice>
              <mc:Fallback>
                <p:oleObj name="Prism 6" r:id="rId3" imgW="4105547" imgH="2689630" progId="Prism6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8024" y="3068960"/>
                        <a:ext cx="3958170" cy="259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7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98" y="3717032"/>
            <a:ext cx="883893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970510" y="3076882"/>
            <a:ext cx="20974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Oxygen </a:t>
            </a:r>
            <a:r>
              <a:rPr lang="en-US" altLang="zh-CN" sz="2000" b="1" dirty="0"/>
              <a:t>scavenger</a:t>
            </a:r>
            <a:endParaRPr lang="zh-CN" altLang="en-US" sz="2000" b="1" dirty="0"/>
          </a:p>
        </p:txBody>
      </p:sp>
      <p:sp>
        <p:nvSpPr>
          <p:cNvPr id="8" name="矩形 7"/>
          <p:cNvSpPr/>
          <p:nvPr/>
        </p:nvSpPr>
        <p:spPr>
          <a:xfrm>
            <a:off x="2009164" y="3940978"/>
            <a:ext cx="1944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/>
              <a:t>glucose </a:t>
            </a:r>
          </a:p>
          <a:p>
            <a:r>
              <a:rPr lang="en-US" altLang="zh-CN" b="1" dirty="0" smtClean="0"/>
              <a:t>glucose oxidase</a:t>
            </a:r>
          </a:p>
          <a:p>
            <a:r>
              <a:rPr lang="en-US" altLang="zh-CN" b="1" dirty="0" err="1" smtClean="0"/>
              <a:t>NaI</a:t>
            </a:r>
            <a:endParaRPr lang="en-US" altLang="zh-CN" b="1" dirty="0" smtClean="0"/>
          </a:p>
          <a:p>
            <a:r>
              <a:rPr lang="en-US" altLang="zh-CN" b="1" dirty="0"/>
              <a:t>ACN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8382" y="3076882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成像试剂</a:t>
            </a:r>
            <a:endParaRPr lang="zh-CN" altLang="en-US" sz="20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312" y="1844824"/>
            <a:ext cx="7927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单分子荧光易</a:t>
            </a:r>
            <a:r>
              <a:rPr lang="zh-CN" altLang="en-US" sz="3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淬灭，优化成像试剂，有效延长荧光分子寿命</a:t>
            </a:r>
            <a:endParaRPr lang="zh-CN" altLang="en-US" sz="3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496" y="369332"/>
            <a:ext cx="9036000" cy="45719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496" y="0"/>
            <a:ext cx="5065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三代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测序技术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技术突破之一：物理光学突破</a:t>
            </a:r>
            <a:endParaRPr lang="en-US" altLang="zh-CN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153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-582730" y="-310430"/>
            <a:ext cx="5076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核心技术突破之二：可逆终止子</a:t>
            </a:r>
            <a:endParaRPr lang="zh-CN" altLang="en-US" sz="1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9326" y="454696"/>
            <a:ext cx="8208000" cy="45719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6127" y="1124744"/>
            <a:ext cx="785631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 smtClean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天然碱基改造为适合单分子检测并可控的发生碱基延伸的分子</a:t>
            </a:r>
            <a:r>
              <a:rPr lang="en-US" altLang="zh-CN" sz="3000" b="1" dirty="0" smtClean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可逆</a:t>
            </a:r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终止子</a:t>
            </a:r>
            <a:endParaRPr lang="zh-CN" altLang="en-US" sz="3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73158"/>
            <a:ext cx="6460492" cy="248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7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53398" y="0"/>
            <a:ext cx="69749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瀚海基因三代测序</a:t>
            </a:r>
            <a:r>
              <a:rPr lang="zh-CN" altLang="en-US" sz="4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技术原理</a:t>
            </a:r>
            <a:endParaRPr lang="en-US" altLang="zh-CN" sz="44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496" y="764704"/>
            <a:ext cx="9036000" cy="144016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8684" y="2206605"/>
            <a:ext cx="3043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TIRF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 Internal Reflection Fluorescence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684" y="1826966"/>
            <a:ext cx="2737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全内反射显微镜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903379" y="1268760"/>
            <a:ext cx="8061109" cy="5436000"/>
            <a:chOff x="279400" y="666694"/>
            <a:chExt cx="8653840" cy="5835706"/>
          </a:xfrm>
        </p:grpSpPr>
        <p:grpSp>
          <p:nvGrpSpPr>
            <p:cNvPr id="8" name="组合 7"/>
            <p:cNvGrpSpPr/>
            <p:nvPr/>
          </p:nvGrpSpPr>
          <p:grpSpPr>
            <a:xfrm rot="606134">
              <a:off x="3358473" y="6024528"/>
              <a:ext cx="612000" cy="252000"/>
              <a:chOff x="1907704" y="5146357"/>
              <a:chExt cx="1080120" cy="601773"/>
            </a:xfrm>
            <a:scene3d>
              <a:camera prst="orthographicFront">
                <a:rot lat="10800000" lon="10800000" rev="10800000"/>
              </a:camera>
              <a:lightRig rig="threePt" dir="t"/>
            </a:scene3d>
          </p:grpSpPr>
          <p:cxnSp>
            <p:nvCxnSpPr>
              <p:cNvPr id="235" name="直接连接符 234"/>
              <p:cNvCxnSpPr/>
              <p:nvPr/>
            </p:nvCxnSpPr>
            <p:spPr>
              <a:xfrm>
                <a:off x="1907704" y="5146357"/>
                <a:ext cx="0" cy="3345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直接连接符 235"/>
              <p:cNvCxnSpPr/>
              <p:nvPr/>
            </p:nvCxnSpPr>
            <p:spPr>
              <a:xfrm>
                <a:off x="1907704" y="5146357"/>
                <a:ext cx="1080120" cy="4577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直接连接符 236"/>
              <p:cNvCxnSpPr/>
              <p:nvPr/>
            </p:nvCxnSpPr>
            <p:spPr>
              <a:xfrm>
                <a:off x="1907704" y="5475408"/>
                <a:ext cx="1080120" cy="25744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连接符 237"/>
              <p:cNvCxnSpPr/>
              <p:nvPr/>
            </p:nvCxnSpPr>
            <p:spPr>
              <a:xfrm>
                <a:off x="2987824" y="5604130"/>
                <a:ext cx="0" cy="144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直接连接符 8"/>
            <p:cNvCxnSpPr/>
            <p:nvPr/>
          </p:nvCxnSpPr>
          <p:spPr>
            <a:xfrm>
              <a:off x="3629559" y="6058045"/>
              <a:ext cx="0" cy="324000"/>
            </a:xfrm>
            <a:prstGeom prst="line">
              <a:avLst/>
            </a:prstGeom>
            <a:ln w="19050">
              <a:solidFill>
                <a:srgbClr val="FF0000"/>
              </a:solidFill>
            </a:ln>
            <a:scene3d>
              <a:camera prst="orthographicFront">
                <a:rot lat="10800000" lon="1080000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1096452" y="3913700"/>
              <a:ext cx="828000" cy="54000"/>
            </a:xfrm>
            <a:prstGeom prst="rect">
              <a:avLst/>
            </a:prstGeom>
            <a:solidFill>
              <a:srgbClr val="FF0000"/>
            </a:solidFill>
            <a:ln w="38100">
              <a:noFill/>
            </a:ln>
            <a:scene3d>
              <a:camera prst="orthographicFront">
                <a:rot lat="10800000" lon="1080000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5400000">
              <a:off x="1716570" y="4222700"/>
              <a:ext cx="604800" cy="54000"/>
            </a:xfrm>
            <a:prstGeom prst="rect">
              <a:avLst/>
            </a:prstGeom>
            <a:solidFill>
              <a:srgbClr val="33CC33"/>
            </a:solidFill>
            <a:ln w="38100">
              <a:noFill/>
            </a:ln>
            <a:scene3d>
              <a:camera prst="orthographicFront">
                <a:rot lat="10800000" lon="1080000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105684" y="4505693"/>
              <a:ext cx="900000" cy="54000"/>
            </a:xfrm>
            <a:prstGeom prst="rect">
              <a:avLst/>
            </a:prstGeom>
            <a:solidFill>
              <a:srgbClr val="33CC33"/>
            </a:solidFill>
            <a:ln w="38100">
              <a:noFill/>
            </a:ln>
            <a:scene3d>
              <a:camera prst="orthographicFront">
                <a:rot lat="10800000" lon="1080000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1866930" y="4315700"/>
              <a:ext cx="360000" cy="396000"/>
            </a:xfrm>
            <a:prstGeom prst="line">
              <a:avLst/>
            </a:prstGeom>
            <a:ln w="57150">
              <a:solidFill>
                <a:schemeClr val="tx1"/>
              </a:solidFill>
            </a:ln>
            <a:scene3d>
              <a:camera prst="orthographicFront">
                <a:rot lat="10800000" lon="1080000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040204" y="3913700"/>
              <a:ext cx="540000" cy="54000"/>
            </a:xfrm>
            <a:prstGeom prst="rect">
              <a:avLst/>
            </a:prstGeom>
            <a:solidFill>
              <a:srgbClr val="FFC000"/>
            </a:solidFill>
            <a:ln w="38100">
              <a:noFill/>
            </a:ln>
            <a:scene3d>
              <a:camera prst="orthographicFront">
                <a:rot lat="10800000" lon="1080000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7889711">
              <a:off x="1704360" y="3893989"/>
              <a:ext cx="540000" cy="7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scene3d>
              <a:camera prst="orthographicFront">
                <a:rot lat="10800000" lon="1080000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148408" y="2544949"/>
              <a:ext cx="819455" cy="791999"/>
              <a:chOff x="4027926" y="2726346"/>
              <a:chExt cx="819455" cy="791999"/>
            </a:xfrm>
          </p:grpSpPr>
          <p:grpSp>
            <p:nvGrpSpPr>
              <p:cNvPr id="229" name="组合 228"/>
              <p:cNvGrpSpPr/>
              <p:nvPr/>
            </p:nvGrpSpPr>
            <p:grpSpPr>
              <a:xfrm>
                <a:off x="4085040" y="2726346"/>
                <a:ext cx="684000" cy="791999"/>
                <a:chOff x="2035786" y="3864842"/>
                <a:chExt cx="938035" cy="1181465"/>
              </a:xfrm>
            </p:grpSpPr>
            <p:sp>
              <p:nvSpPr>
                <p:cNvPr id="231" name="剪去同侧角的矩形 230"/>
                <p:cNvSpPr/>
                <p:nvPr/>
              </p:nvSpPr>
              <p:spPr bwMode="auto">
                <a:xfrm>
                  <a:off x="2035786" y="4181377"/>
                  <a:ext cx="936000" cy="776863"/>
                </a:xfrm>
                <a:prstGeom prst="snip2SameRect">
                  <a:avLst>
                    <a:gd name="adj1" fmla="val 6508"/>
                    <a:gd name="adj2" fmla="val 0"/>
                  </a:avLst>
                </a:prstGeom>
                <a:gradFill flip="none" rotWithShape="1"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  <a:tileRect r="-100000" b="-100000"/>
                </a:gradFill>
                <a:ln w="22225"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ln w="38100">
                      <a:solidFill>
                        <a:prstClr val="black"/>
                      </a:solidFill>
                    </a:ln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2" name="梯形 231"/>
                <p:cNvSpPr/>
                <p:nvPr/>
              </p:nvSpPr>
              <p:spPr bwMode="auto">
                <a:xfrm>
                  <a:off x="2095262" y="3950240"/>
                  <a:ext cx="810876" cy="224161"/>
                </a:xfrm>
                <a:prstGeom prst="trapezoid">
                  <a:avLst>
                    <a:gd name="adj" fmla="val 58129"/>
                  </a:avLst>
                </a:prstGeom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3" name="椭圆 232"/>
                <p:cNvSpPr/>
                <p:nvPr/>
              </p:nvSpPr>
              <p:spPr>
                <a:xfrm>
                  <a:off x="2045020" y="4830284"/>
                  <a:ext cx="928801" cy="21602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4" name="椭圆 233"/>
                <p:cNvSpPr/>
                <p:nvPr/>
              </p:nvSpPr>
              <p:spPr>
                <a:xfrm>
                  <a:off x="2239826" y="3864842"/>
                  <a:ext cx="5112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30" name="TextBox 229"/>
              <p:cNvSpPr txBox="1"/>
              <p:nvPr/>
            </p:nvSpPr>
            <p:spPr>
              <a:xfrm>
                <a:off x="4027926" y="2951235"/>
                <a:ext cx="8194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Objective</a:t>
                </a:r>
              </a:p>
              <a:p>
                <a:pPr algn="ctr"/>
                <a:r>
                  <a:rPr lang="en-US" sz="12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60X</a:t>
                </a:r>
                <a:endParaRPr lang="en-US" sz="1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135088" y="3913800"/>
              <a:ext cx="333884" cy="54000"/>
              <a:chOff x="5149366" y="4518000"/>
              <a:chExt cx="333884" cy="54000"/>
            </a:xfrm>
          </p:grpSpPr>
          <p:sp>
            <p:nvSpPr>
              <p:cNvPr id="223" name="矩形 222"/>
              <p:cNvSpPr/>
              <p:nvPr/>
            </p:nvSpPr>
            <p:spPr>
              <a:xfrm rot="16200000">
                <a:off x="5149366" y="4518000"/>
                <a:ext cx="54000" cy="5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>
                  <a:rot lat="10800000" lon="10800000" rev="108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4" name="矩形 223"/>
              <p:cNvSpPr/>
              <p:nvPr/>
            </p:nvSpPr>
            <p:spPr>
              <a:xfrm rot="16200000">
                <a:off x="5203825" y="4518000"/>
                <a:ext cx="54000" cy="540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scene3d>
                <a:camera prst="orthographicFront">
                  <a:rot lat="10800000" lon="10800000" rev="108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5" name="矩形 224"/>
              <p:cNvSpPr/>
              <p:nvPr/>
            </p:nvSpPr>
            <p:spPr>
              <a:xfrm rot="16200000">
                <a:off x="5260975" y="4518000"/>
                <a:ext cx="54000" cy="5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>
                  <a:rot lat="10800000" lon="10800000" rev="108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6" name="矩形 225"/>
              <p:cNvSpPr/>
              <p:nvPr/>
            </p:nvSpPr>
            <p:spPr>
              <a:xfrm rot="16200000">
                <a:off x="5321275" y="4518000"/>
                <a:ext cx="54000" cy="540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scene3d>
                <a:camera prst="orthographicFront">
                  <a:rot lat="10800000" lon="10800000" rev="108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7" name="矩形 226"/>
              <p:cNvSpPr/>
              <p:nvPr/>
            </p:nvSpPr>
            <p:spPr>
              <a:xfrm rot="16200000">
                <a:off x="5375250" y="4518000"/>
                <a:ext cx="54000" cy="5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>
                  <a:rot lat="10800000" lon="10800000" rev="108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8" name="矩形 227"/>
              <p:cNvSpPr/>
              <p:nvPr/>
            </p:nvSpPr>
            <p:spPr>
              <a:xfrm rot="16200000">
                <a:off x="5429250" y="4518000"/>
                <a:ext cx="54000" cy="540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scene3d>
                <a:camera prst="orthographicFront">
                  <a:rot lat="10800000" lon="10800000" rev="108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413155" y="3252282"/>
              <a:ext cx="54000" cy="715518"/>
              <a:chOff x="5064125" y="3252282"/>
              <a:chExt cx="54000" cy="715518"/>
            </a:xfrm>
          </p:grpSpPr>
          <p:sp>
            <p:nvSpPr>
              <p:cNvPr id="210" name="矩形 209"/>
              <p:cNvSpPr/>
              <p:nvPr/>
            </p:nvSpPr>
            <p:spPr>
              <a:xfrm>
                <a:off x="5064125" y="3631638"/>
                <a:ext cx="54000" cy="5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>
                  <a:rot lat="10800000" lon="10800000" rev="108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1" name="矩形 210"/>
              <p:cNvSpPr/>
              <p:nvPr/>
            </p:nvSpPr>
            <p:spPr>
              <a:xfrm>
                <a:off x="5064125" y="3689963"/>
                <a:ext cx="54000" cy="540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scene3d>
                <a:camera prst="orthographicFront">
                  <a:rot lat="10800000" lon="10800000" rev="108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2" name="矩形 211"/>
              <p:cNvSpPr/>
              <p:nvPr/>
            </p:nvSpPr>
            <p:spPr>
              <a:xfrm>
                <a:off x="5064125" y="3745496"/>
                <a:ext cx="54000" cy="5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>
                  <a:rot lat="10800000" lon="10800000" rev="108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3" name="矩形 212"/>
              <p:cNvSpPr/>
              <p:nvPr/>
            </p:nvSpPr>
            <p:spPr>
              <a:xfrm>
                <a:off x="5064125" y="3804259"/>
                <a:ext cx="54000" cy="540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scene3d>
                <a:camera prst="orthographicFront">
                  <a:rot lat="10800000" lon="10800000" rev="108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4" name="矩形 213"/>
              <p:cNvSpPr/>
              <p:nvPr/>
            </p:nvSpPr>
            <p:spPr>
              <a:xfrm>
                <a:off x="5064125" y="3856652"/>
                <a:ext cx="54000" cy="5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>
                  <a:rot lat="10800000" lon="10800000" rev="108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5" name="矩形 214"/>
              <p:cNvSpPr/>
              <p:nvPr/>
            </p:nvSpPr>
            <p:spPr>
              <a:xfrm>
                <a:off x="5064125" y="3913800"/>
                <a:ext cx="54000" cy="540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scene3d>
                <a:camera prst="orthographicFront">
                  <a:rot lat="10800000" lon="10800000" rev="108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6" name="矩形 215"/>
              <p:cNvSpPr/>
              <p:nvPr/>
            </p:nvSpPr>
            <p:spPr>
              <a:xfrm>
                <a:off x="5064125" y="3521050"/>
                <a:ext cx="54000" cy="5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>
                  <a:rot lat="10800000" lon="10800000" rev="108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7" name="矩形 216"/>
              <p:cNvSpPr/>
              <p:nvPr/>
            </p:nvSpPr>
            <p:spPr>
              <a:xfrm>
                <a:off x="5064125" y="3577638"/>
                <a:ext cx="54000" cy="540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scene3d>
                <a:camera prst="orthographicFront">
                  <a:rot lat="10800000" lon="10800000" rev="108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8" name="矩形 217"/>
              <p:cNvSpPr/>
              <p:nvPr/>
            </p:nvSpPr>
            <p:spPr>
              <a:xfrm>
                <a:off x="5064125" y="3463900"/>
                <a:ext cx="54000" cy="540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scene3d>
                <a:camera prst="orthographicFront">
                  <a:rot lat="10800000" lon="10800000" rev="108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9" name="矩形 218"/>
              <p:cNvSpPr/>
              <p:nvPr/>
            </p:nvSpPr>
            <p:spPr>
              <a:xfrm>
                <a:off x="5064125" y="3360600"/>
                <a:ext cx="54000" cy="540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scene3d>
                <a:camera prst="orthographicFront">
                  <a:rot lat="10800000" lon="10800000" rev="108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0" name="矩形 219"/>
              <p:cNvSpPr/>
              <p:nvPr/>
            </p:nvSpPr>
            <p:spPr>
              <a:xfrm>
                <a:off x="5064125" y="3252282"/>
                <a:ext cx="54000" cy="540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scene3d>
                <a:camera prst="orthographicFront">
                  <a:rot lat="10800000" lon="10800000" rev="108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1" name="矩形 220"/>
              <p:cNvSpPr/>
              <p:nvPr/>
            </p:nvSpPr>
            <p:spPr>
              <a:xfrm>
                <a:off x="5064125" y="3409900"/>
                <a:ext cx="54000" cy="5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>
                  <a:rot lat="10800000" lon="10800000" rev="108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2" name="矩形 221"/>
              <p:cNvSpPr/>
              <p:nvPr/>
            </p:nvSpPr>
            <p:spPr>
              <a:xfrm>
                <a:off x="5064125" y="3305278"/>
                <a:ext cx="54000" cy="5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>
                  <a:rot lat="10800000" lon="10800000" rev="108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3602559" y="3240719"/>
              <a:ext cx="54000" cy="2808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scene3d>
              <a:camera prst="orthographicFront">
                <a:rot lat="10800000" lon="1080000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V="1">
              <a:off x="3636059" y="6079016"/>
              <a:ext cx="2561645" cy="30552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3630089" y="6083022"/>
              <a:ext cx="2564820" cy="238929"/>
            </a:xfrm>
            <a:prstGeom prst="line">
              <a:avLst/>
            </a:prstGeom>
            <a:ln w="19050">
              <a:solidFill>
                <a:srgbClr val="33C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5015404" y="5890400"/>
              <a:ext cx="90000" cy="61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6100923" y="5058228"/>
              <a:ext cx="1138077" cy="612001"/>
              <a:chOff x="7628944" y="5388072"/>
              <a:chExt cx="449679" cy="281717"/>
            </a:xfrm>
          </p:grpSpPr>
          <p:sp>
            <p:nvSpPr>
              <p:cNvPr id="208" name="图文框 207"/>
              <p:cNvSpPr/>
              <p:nvPr/>
            </p:nvSpPr>
            <p:spPr>
              <a:xfrm>
                <a:off x="7652385" y="5388072"/>
                <a:ext cx="412507" cy="281717"/>
              </a:xfrm>
              <a:prstGeom prst="fram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TextBox 208"/>
              <p:cNvSpPr txBox="1"/>
              <p:nvPr/>
            </p:nvSpPr>
            <p:spPr>
              <a:xfrm>
                <a:off x="7628944" y="5410687"/>
                <a:ext cx="449679" cy="240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Computer Cluster</a:t>
                </a:r>
                <a:endParaRPr lang="zh-CN" altLang="en-US" sz="14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191734" y="6061337"/>
              <a:ext cx="972865" cy="307777"/>
              <a:chOff x="6293230" y="5681035"/>
              <a:chExt cx="972865" cy="307777"/>
            </a:xfrm>
          </p:grpSpPr>
          <p:grpSp>
            <p:nvGrpSpPr>
              <p:cNvPr id="202" name="组合 201"/>
              <p:cNvGrpSpPr/>
              <p:nvPr/>
            </p:nvGrpSpPr>
            <p:grpSpPr>
              <a:xfrm>
                <a:off x="6293230" y="5690762"/>
                <a:ext cx="856881" cy="270162"/>
                <a:chOff x="7870669" y="5748401"/>
                <a:chExt cx="856881" cy="270162"/>
              </a:xfrm>
            </p:grpSpPr>
            <p:sp>
              <p:nvSpPr>
                <p:cNvPr id="204" name="矩形 203"/>
                <p:cNvSpPr/>
                <p:nvPr/>
              </p:nvSpPr>
              <p:spPr>
                <a:xfrm>
                  <a:off x="8001707" y="5748401"/>
                  <a:ext cx="725843" cy="27016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  <a:scene3d>
                  <a:camera prst="orthographicFront">
                    <a:rot lat="10800000" lon="10800000" rev="108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b="1" dirty="0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205" name="直接连接符 204"/>
                <p:cNvCxnSpPr/>
                <p:nvPr/>
              </p:nvCxnSpPr>
              <p:spPr>
                <a:xfrm flipH="1" flipV="1">
                  <a:off x="7870669" y="5757149"/>
                  <a:ext cx="123378" cy="823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scene3d>
                  <a:camera prst="orthographicFront">
                    <a:rot lat="10800000" lon="10800000" rev="108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直接连接符 205"/>
                <p:cNvCxnSpPr/>
                <p:nvPr/>
              </p:nvCxnSpPr>
              <p:spPr>
                <a:xfrm flipH="1">
                  <a:off x="7870669" y="5908949"/>
                  <a:ext cx="131040" cy="10395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scene3d>
                  <a:camera prst="orthographicFront">
                    <a:rot lat="10800000" lon="10800000" rev="108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直接连接符 206"/>
                <p:cNvCxnSpPr/>
                <p:nvPr/>
              </p:nvCxnSpPr>
              <p:spPr>
                <a:xfrm flipH="1">
                  <a:off x="7870669" y="5766563"/>
                  <a:ext cx="3175" cy="25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scene3d>
                  <a:camera prst="orthographicFront">
                    <a:rot lat="10800000" lon="10800000" rev="108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3" name="TextBox 202"/>
              <p:cNvSpPr txBox="1"/>
              <p:nvPr/>
            </p:nvSpPr>
            <p:spPr>
              <a:xfrm>
                <a:off x="6339696" y="5681035"/>
                <a:ext cx="9263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EMCCD</a:t>
                </a:r>
                <a:endParaRPr lang="zh-CN" altLang="en-US" sz="1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520041" y="3749710"/>
              <a:ext cx="814889" cy="360000"/>
              <a:chOff x="2939137" y="3749710"/>
              <a:chExt cx="814889" cy="360000"/>
            </a:xfrm>
          </p:grpSpPr>
          <p:sp>
            <p:nvSpPr>
              <p:cNvPr id="200" name="矩形 199"/>
              <p:cNvSpPr/>
              <p:nvPr/>
            </p:nvSpPr>
            <p:spPr>
              <a:xfrm>
                <a:off x="2995333" y="3749710"/>
                <a:ext cx="540000" cy="36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2939137" y="3765191"/>
                <a:ext cx="8148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AOTF</a:t>
                </a:r>
                <a:endParaRPr lang="zh-CN" altLang="en-US" sz="12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圆角矩形 25"/>
            <p:cNvSpPr/>
            <p:nvPr/>
          </p:nvSpPr>
          <p:spPr>
            <a:xfrm rot="10800000">
              <a:off x="3362572" y="2152706"/>
              <a:ext cx="360000" cy="468000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  <a:alpha val="53000"/>
                  </a:schemeClr>
                </a:gs>
                <a:gs pos="39999">
                  <a:schemeClr val="accent5">
                    <a:lumMod val="40000"/>
                    <a:lumOff val="60000"/>
                  </a:schemeClr>
                </a:gs>
                <a:gs pos="70000">
                  <a:schemeClr val="accent5">
                    <a:lumMod val="20000"/>
                    <a:lumOff val="80000"/>
                  </a:schemeClr>
                </a:gs>
                <a:gs pos="100000">
                  <a:srgbClr val="FFEBFA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476504" y="1799730"/>
              <a:ext cx="2317296" cy="612000"/>
              <a:chOff x="6019800" y="3198000"/>
              <a:chExt cx="2317296" cy="612000"/>
            </a:xfrm>
          </p:grpSpPr>
          <p:grpSp>
            <p:nvGrpSpPr>
              <p:cNvPr id="188" name="组合 187"/>
              <p:cNvGrpSpPr>
                <a:grpSpLocks noChangeAspect="1"/>
              </p:cNvGrpSpPr>
              <p:nvPr/>
            </p:nvGrpSpPr>
            <p:grpSpPr>
              <a:xfrm>
                <a:off x="6019800" y="3198000"/>
                <a:ext cx="2317296" cy="612000"/>
                <a:chOff x="5818176" y="2743200"/>
                <a:chExt cx="3077407" cy="812746"/>
              </a:xfrm>
            </p:grpSpPr>
            <p:cxnSp>
              <p:nvCxnSpPr>
                <p:cNvPr id="194" name="直接连接符 193"/>
                <p:cNvCxnSpPr/>
                <p:nvPr/>
              </p:nvCxnSpPr>
              <p:spPr>
                <a:xfrm flipV="1">
                  <a:off x="8145657" y="2743200"/>
                  <a:ext cx="713021" cy="69724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 194"/>
                <p:cNvCxnSpPr/>
                <p:nvPr/>
              </p:nvCxnSpPr>
              <p:spPr>
                <a:xfrm flipV="1">
                  <a:off x="8190802" y="2874753"/>
                  <a:ext cx="704781" cy="68119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接连接符 195"/>
                <p:cNvCxnSpPr/>
                <p:nvPr/>
              </p:nvCxnSpPr>
              <p:spPr>
                <a:xfrm>
                  <a:off x="8887343" y="2743200"/>
                  <a:ext cx="0" cy="144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连接符 196"/>
                <p:cNvCxnSpPr/>
                <p:nvPr/>
              </p:nvCxnSpPr>
              <p:spPr>
                <a:xfrm flipV="1">
                  <a:off x="5818176" y="2743200"/>
                  <a:ext cx="658824" cy="70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连接符 197"/>
                <p:cNvCxnSpPr/>
                <p:nvPr/>
              </p:nvCxnSpPr>
              <p:spPr>
                <a:xfrm>
                  <a:off x="6471117" y="2743200"/>
                  <a:ext cx="2416226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9" name="矩形 198"/>
                <p:cNvSpPr/>
                <p:nvPr/>
              </p:nvSpPr>
              <p:spPr>
                <a:xfrm>
                  <a:off x="5818177" y="3440966"/>
                  <a:ext cx="2372625" cy="108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9" name="组合 188"/>
              <p:cNvGrpSpPr>
                <a:grpSpLocks/>
              </p:cNvGrpSpPr>
              <p:nvPr/>
            </p:nvGrpSpPr>
            <p:grpSpPr>
              <a:xfrm>
                <a:off x="6477000" y="3393341"/>
                <a:ext cx="1368000" cy="136800"/>
                <a:chOff x="6438900" y="3393341"/>
                <a:chExt cx="1307637" cy="169522"/>
              </a:xfrm>
            </p:grpSpPr>
            <p:cxnSp>
              <p:nvCxnSpPr>
                <p:cNvPr id="190" name="直接连接符 189"/>
                <p:cNvCxnSpPr/>
                <p:nvPr/>
              </p:nvCxnSpPr>
              <p:spPr>
                <a:xfrm flipH="1">
                  <a:off x="6441395" y="3393341"/>
                  <a:ext cx="190800" cy="16952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连接符 190"/>
                <p:cNvCxnSpPr/>
                <p:nvPr/>
              </p:nvCxnSpPr>
              <p:spPr>
                <a:xfrm flipH="1">
                  <a:off x="6630537" y="3393341"/>
                  <a:ext cx="1116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191"/>
                <p:cNvCxnSpPr/>
                <p:nvPr/>
              </p:nvCxnSpPr>
              <p:spPr>
                <a:xfrm flipH="1">
                  <a:off x="6438900" y="3562350"/>
                  <a:ext cx="1116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192"/>
                <p:cNvCxnSpPr/>
                <p:nvPr/>
              </p:nvCxnSpPr>
              <p:spPr>
                <a:xfrm flipH="1">
                  <a:off x="7554900" y="3393341"/>
                  <a:ext cx="191637" cy="16762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8" name="直接箭头连接符 27"/>
            <p:cNvCxnSpPr/>
            <p:nvPr/>
          </p:nvCxnSpPr>
          <p:spPr>
            <a:xfrm flipV="1">
              <a:off x="4022458" y="1493238"/>
              <a:ext cx="729653" cy="5705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646345" y="3426977"/>
              <a:ext cx="8402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Dichroic</a:t>
              </a:r>
              <a:endParaRPr lang="zh-CN" altLang="en-US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31770" y="3827140"/>
              <a:ext cx="8402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Dichroic</a:t>
              </a:r>
              <a:endParaRPr lang="zh-CN" altLang="en-US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238504" y="4556100"/>
              <a:ext cx="756000" cy="54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scene3d>
              <a:camera prst="orthographicFront">
                <a:rot lat="10800000" lon="1080000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7889711">
              <a:off x="3275107" y="3862732"/>
              <a:ext cx="648000" cy="7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scene3d>
              <a:camera prst="orthographicFront">
                <a:rot lat="10800000" lon="10800000" rev="108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661982" y="4667293"/>
              <a:ext cx="1348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Emission filter </a:t>
              </a:r>
              <a:endParaRPr lang="zh-CN" altLang="en-US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9904" y="6066316"/>
              <a:ext cx="7037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Wedge</a:t>
              </a:r>
              <a:endParaRPr lang="zh-CN" altLang="en-US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82504" y="1488768"/>
              <a:ext cx="9629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dirty="0"/>
                <a:t>Sample</a:t>
              </a:r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3920004" y="2006600"/>
              <a:ext cx="144000" cy="108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37" name="直接箭头连接符 36"/>
            <p:cNvCxnSpPr/>
            <p:nvPr/>
          </p:nvCxnSpPr>
          <p:spPr>
            <a:xfrm flipV="1">
              <a:off x="6629400" y="5714514"/>
              <a:ext cx="0" cy="324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下箭头 37"/>
            <p:cNvSpPr/>
            <p:nvPr/>
          </p:nvSpPr>
          <p:spPr>
            <a:xfrm flipH="1" flipV="1">
              <a:off x="6629400" y="4610100"/>
              <a:ext cx="144000" cy="32400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66114" y="474105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Laser</a:t>
              </a:r>
              <a:endParaRPr lang="zh-CN" altLang="en-US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57704" y="5590401"/>
              <a:ext cx="13803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Imaging Lens</a:t>
              </a:r>
              <a:endParaRPr lang="zh-CN" altLang="en-US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334000" y="2918998"/>
              <a:ext cx="2762015" cy="1576802"/>
              <a:chOff x="7078133" y="3010487"/>
              <a:chExt cx="2762015" cy="1576802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8486957" y="3010487"/>
                <a:ext cx="13531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Green Channel</a:t>
                </a:r>
                <a:endParaRPr lang="zh-CN" altLang="en-US" sz="14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84" name="组合 183"/>
              <p:cNvGrpSpPr/>
              <p:nvPr/>
            </p:nvGrpSpPr>
            <p:grpSpPr>
              <a:xfrm>
                <a:off x="7078133" y="3014813"/>
                <a:ext cx="1296020" cy="1567147"/>
                <a:chOff x="7228001" y="3093704"/>
                <a:chExt cx="1296020" cy="1567147"/>
              </a:xfrm>
            </p:grpSpPr>
            <p:pic>
              <p:nvPicPr>
                <p:cNvPr id="186" name="Picture 3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8001" y="3364851"/>
                  <a:ext cx="1296020" cy="1296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7" name="TextBox 186"/>
                <p:cNvSpPr txBox="1"/>
                <p:nvPr/>
              </p:nvSpPr>
              <p:spPr>
                <a:xfrm>
                  <a:off x="7300867" y="3093704"/>
                  <a:ext cx="118654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dirty="0" smtClean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Red Channel</a:t>
                  </a:r>
                  <a:endParaRPr lang="zh-CN" altLang="en-US" sz="14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85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619" y="3291289"/>
                <a:ext cx="1304361" cy="129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2" name="椭圆 41"/>
            <p:cNvSpPr/>
            <p:nvPr/>
          </p:nvSpPr>
          <p:spPr>
            <a:xfrm>
              <a:off x="3238504" y="2006600"/>
              <a:ext cx="144000" cy="108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551704" y="2006600"/>
              <a:ext cx="144000" cy="108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65236" y="4805792"/>
              <a:ext cx="8402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Dichroic</a:t>
              </a:r>
              <a:endParaRPr lang="zh-CN" altLang="en-US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4943620" y="666694"/>
              <a:ext cx="3989620" cy="2152706"/>
              <a:chOff x="4882238" y="710914"/>
              <a:chExt cx="3989620" cy="2152706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4882238" y="710914"/>
                <a:ext cx="3989620" cy="2152706"/>
                <a:chOff x="4857665" y="0"/>
                <a:chExt cx="3989620" cy="2152706"/>
              </a:xfrm>
            </p:grpSpPr>
            <p:grpSp>
              <p:nvGrpSpPr>
                <p:cNvPr id="59" name="组合 58"/>
                <p:cNvGrpSpPr/>
                <p:nvPr/>
              </p:nvGrpSpPr>
              <p:grpSpPr>
                <a:xfrm>
                  <a:off x="4857665" y="0"/>
                  <a:ext cx="3989620" cy="2104942"/>
                  <a:chOff x="4857665" y="0"/>
                  <a:chExt cx="3989620" cy="2104942"/>
                </a:xfrm>
              </p:grpSpPr>
              <p:grpSp>
                <p:nvGrpSpPr>
                  <p:cNvPr id="61" name="组合 60"/>
                  <p:cNvGrpSpPr/>
                  <p:nvPr/>
                </p:nvGrpSpPr>
                <p:grpSpPr>
                  <a:xfrm>
                    <a:off x="5800800" y="0"/>
                    <a:ext cx="2124000" cy="1832759"/>
                    <a:chOff x="5800800" y="0"/>
                    <a:chExt cx="2124000" cy="1832759"/>
                  </a:xfrm>
                </p:grpSpPr>
                <p:sp>
                  <p:nvSpPr>
                    <p:cNvPr id="68" name="文本框 600"/>
                    <p:cNvSpPr txBox="1"/>
                    <p:nvPr/>
                  </p:nvSpPr>
                  <p:spPr>
                    <a:xfrm>
                      <a:off x="6203240" y="0"/>
                      <a:ext cx="309255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700" b="1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altLang="zh-CN" sz="700" b="1" dirty="0" smtClean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</a:t>
                      </a:r>
                      <a:endParaRPr lang="zh-CN" altLang="en-US" sz="700" b="1" dirty="0">
                        <a:solidFill>
                          <a:prstClr val="black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9" name="文本框 601"/>
                    <p:cNvSpPr txBox="1"/>
                    <p:nvPr/>
                  </p:nvSpPr>
                  <p:spPr>
                    <a:xfrm>
                      <a:off x="5846256" y="1482511"/>
                      <a:ext cx="309255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700" b="1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altLang="zh-CN" sz="700" b="1" dirty="0" smtClean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</a:t>
                      </a:r>
                      <a:endParaRPr lang="zh-CN" altLang="en-US" sz="700" b="1" dirty="0">
                        <a:solidFill>
                          <a:prstClr val="black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0" name="矩形 69"/>
                    <p:cNvSpPr/>
                    <p:nvPr/>
                  </p:nvSpPr>
                  <p:spPr>
                    <a:xfrm>
                      <a:off x="5800800" y="1760759"/>
                      <a:ext cx="2124000" cy="72000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 sz="700" b="1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1" name="任意多边形 70"/>
                    <p:cNvSpPr>
                      <a:spLocks noChangeAspect="1"/>
                    </p:cNvSpPr>
                    <p:nvPr/>
                  </p:nvSpPr>
                  <p:spPr>
                    <a:xfrm>
                      <a:off x="6037995" y="1579651"/>
                      <a:ext cx="64800" cy="190969"/>
                    </a:xfrm>
                    <a:custGeom>
                      <a:avLst/>
                      <a:gdLst>
                        <a:gd name="connsiteX0" fmla="*/ 185844 w 474491"/>
                        <a:gd name="connsiteY0" fmla="*/ 0 h 1399430"/>
                        <a:gd name="connsiteX1" fmla="*/ 185844 w 474491"/>
                        <a:gd name="connsiteY1" fmla="*/ 381663 h 1399430"/>
                        <a:gd name="connsiteX2" fmla="*/ 472091 w 474491"/>
                        <a:gd name="connsiteY2" fmla="*/ 596348 h 1399430"/>
                        <a:gd name="connsiteX3" fmla="*/ 2964 w 474491"/>
                        <a:gd name="connsiteY3" fmla="*/ 834887 h 1399430"/>
                        <a:gd name="connsiteX4" fmla="*/ 273308 w 474491"/>
                        <a:gd name="connsiteY4" fmla="*/ 1033670 h 1399430"/>
                        <a:gd name="connsiteX5" fmla="*/ 297162 w 474491"/>
                        <a:gd name="connsiteY5" fmla="*/ 1399430 h 1399430"/>
                        <a:gd name="connsiteX6" fmla="*/ 297162 w 474491"/>
                        <a:gd name="connsiteY6" fmla="*/ 1399430 h 13994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4491" h="1399430">
                          <a:moveTo>
                            <a:pt x="185844" y="0"/>
                          </a:moveTo>
                          <a:cubicBezTo>
                            <a:pt x="161990" y="141136"/>
                            <a:pt x="138136" y="282272"/>
                            <a:pt x="185844" y="381663"/>
                          </a:cubicBezTo>
                          <a:cubicBezTo>
                            <a:pt x="233552" y="481054"/>
                            <a:pt x="502571" y="520811"/>
                            <a:pt x="472091" y="596348"/>
                          </a:cubicBezTo>
                          <a:cubicBezTo>
                            <a:pt x="441611" y="671885"/>
                            <a:pt x="36095" y="762000"/>
                            <a:pt x="2964" y="834887"/>
                          </a:cubicBezTo>
                          <a:cubicBezTo>
                            <a:pt x="-30167" y="907774"/>
                            <a:pt x="224275" y="939580"/>
                            <a:pt x="273308" y="1033670"/>
                          </a:cubicBezTo>
                          <a:cubicBezTo>
                            <a:pt x="322341" y="1127760"/>
                            <a:pt x="297162" y="1399430"/>
                            <a:pt x="297162" y="1399430"/>
                          </a:cubicBezTo>
                          <a:lnTo>
                            <a:pt x="297162" y="1399430"/>
                          </a:lnTo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 sz="700" b="1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2" name="任意多边形 71"/>
                    <p:cNvSpPr>
                      <a:spLocks noChangeAspect="1"/>
                    </p:cNvSpPr>
                    <p:nvPr/>
                  </p:nvSpPr>
                  <p:spPr>
                    <a:xfrm>
                      <a:off x="6501193" y="1579651"/>
                      <a:ext cx="64800" cy="190969"/>
                    </a:xfrm>
                    <a:custGeom>
                      <a:avLst/>
                      <a:gdLst>
                        <a:gd name="connsiteX0" fmla="*/ 185844 w 474491"/>
                        <a:gd name="connsiteY0" fmla="*/ 0 h 1399430"/>
                        <a:gd name="connsiteX1" fmla="*/ 185844 w 474491"/>
                        <a:gd name="connsiteY1" fmla="*/ 381663 h 1399430"/>
                        <a:gd name="connsiteX2" fmla="*/ 472091 w 474491"/>
                        <a:gd name="connsiteY2" fmla="*/ 596348 h 1399430"/>
                        <a:gd name="connsiteX3" fmla="*/ 2964 w 474491"/>
                        <a:gd name="connsiteY3" fmla="*/ 834887 h 1399430"/>
                        <a:gd name="connsiteX4" fmla="*/ 273308 w 474491"/>
                        <a:gd name="connsiteY4" fmla="*/ 1033670 h 1399430"/>
                        <a:gd name="connsiteX5" fmla="*/ 297162 w 474491"/>
                        <a:gd name="connsiteY5" fmla="*/ 1399430 h 1399430"/>
                        <a:gd name="connsiteX6" fmla="*/ 297162 w 474491"/>
                        <a:gd name="connsiteY6" fmla="*/ 1399430 h 13994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4491" h="1399430">
                          <a:moveTo>
                            <a:pt x="185844" y="0"/>
                          </a:moveTo>
                          <a:cubicBezTo>
                            <a:pt x="161990" y="141136"/>
                            <a:pt x="138136" y="282272"/>
                            <a:pt x="185844" y="381663"/>
                          </a:cubicBezTo>
                          <a:cubicBezTo>
                            <a:pt x="233552" y="481054"/>
                            <a:pt x="502571" y="520811"/>
                            <a:pt x="472091" y="596348"/>
                          </a:cubicBezTo>
                          <a:cubicBezTo>
                            <a:pt x="441611" y="671885"/>
                            <a:pt x="36095" y="762000"/>
                            <a:pt x="2964" y="834887"/>
                          </a:cubicBezTo>
                          <a:cubicBezTo>
                            <a:pt x="-30167" y="907774"/>
                            <a:pt x="224275" y="939580"/>
                            <a:pt x="273308" y="1033670"/>
                          </a:cubicBezTo>
                          <a:cubicBezTo>
                            <a:pt x="322341" y="1127760"/>
                            <a:pt x="297162" y="1399430"/>
                            <a:pt x="297162" y="1399430"/>
                          </a:cubicBezTo>
                          <a:lnTo>
                            <a:pt x="297162" y="1399430"/>
                          </a:lnTo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 sz="700" b="1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3" name="任意多边形 72"/>
                    <p:cNvSpPr>
                      <a:spLocks noChangeAspect="1"/>
                    </p:cNvSpPr>
                    <p:nvPr/>
                  </p:nvSpPr>
                  <p:spPr>
                    <a:xfrm>
                      <a:off x="6962378" y="1580828"/>
                      <a:ext cx="64800" cy="190969"/>
                    </a:xfrm>
                    <a:custGeom>
                      <a:avLst/>
                      <a:gdLst>
                        <a:gd name="connsiteX0" fmla="*/ 185844 w 474491"/>
                        <a:gd name="connsiteY0" fmla="*/ 0 h 1399430"/>
                        <a:gd name="connsiteX1" fmla="*/ 185844 w 474491"/>
                        <a:gd name="connsiteY1" fmla="*/ 381663 h 1399430"/>
                        <a:gd name="connsiteX2" fmla="*/ 472091 w 474491"/>
                        <a:gd name="connsiteY2" fmla="*/ 596348 h 1399430"/>
                        <a:gd name="connsiteX3" fmla="*/ 2964 w 474491"/>
                        <a:gd name="connsiteY3" fmla="*/ 834887 h 1399430"/>
                        <a:gd name="connsiteX4" fmla="*/ 273308 w 474491"/>
                        <a:gd name="connsiteY4" fmla="*/ 1033670 h 1399430"/>
                        <a:gd name="connsiteX5" fmla="*/ 297162 w 474491"/>
                        <a:gd name="connsiteY5" fmla="*/ 1399430 h 1399430"/>
                        <a:gd name="connsiteX6" fmla="*/ 297162 w 474491"/>
                        <a:gd name="connsiteY6" fmla="*/ 1399430 h 13994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4491" h="1399430">
                          <a:moveTo>
                            <a:pt x="185844" y="0"/>
                          </a:moveTo>
                          <a:cubicBezTo>
                            <a:pt x="161990" y="141136"/>
                            <a:pt x="138136" y="282272"/>
                            <a:pt x="185844" y="381663"/>
                          </a:cubicBezTo>
                          <a:cubicBezTo>
                            <a:pt x="233552" y="481054"/>
                            <a:pt x="502571" y="520811"/>
                            <a:pt x="472091" y="596348"/>
                          </a:cubicBezTo>
                          <a:cubicBezTo>
                            <a:pt x="441611" y="671885"/>
                            <a:pt x="36095" y="762000"/>
                            <a:pt x="2964" y="834887"/>
                          </a:cubicBezTo>
                          <a:cubicBezTo>
                            <a:pt x="-30167" y="907774"/>
                            <a:pt x="224275" y="939580"/>
                            <a:pt x="273308" y="1033670"/>
                          </a:cubicBezTo>
                          <a:cubicBezTo>
                            <a:pt x="322341" y="1127760"/>
                            <a:pt x="297162" y="1399430"/>
                            <a:pt x="297162" y="1399430"/>
                          </a:cubicBezTo>
                          <a:lnTo>
                            <a:pt x="297162" y="1399430"/>
                          </a:lnTo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 sz="700" b="1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4" name="任意多边形 73"/>
                    <p:cNvSpPr>
                      <a:spLocks noChangeAspect="1"/>
                    </p:cNvSpPr>
                    <p:nvPr/>
                  </p:nvSpPr>
                  <p:spPr>
                    <a:xfrm>
                      <a:off x="7454044" y="1575372"/>
                      <a:ext cx="64800" cy="190969"/>
                    </a:xfrm>
                    <a:custGeom>
                      <a:avLst/>
                      <a:gdLst>
                        <a:gd name="connsiteX0" fmla="*/ 185844 w 474491"/>
                        <a:gd name="connsiteY0" fmla="*/ 0 h 1399430"/>
                        <a:gd name="connsiteX1" fmla="*/ 185844 w 474491"/>
                        <a:gd name="connsiteY1" fmla="*/ 381663 h 1399430"/>
                        <a:gd name="connsiteX2" fmla="*/ 472091 w 474491"/>
                        <a:gd name="connsiteY2" fmla="*/ 596348 h 1399430"/>
                        <a:gd name="connsiteX3" fmla="*/ 2964 w 474491"/>
                        <a:gd name="connsiteY3" fmla="*/ 834887 h 1399430"/>
                        <a:gd name="connsiteX4" fmla="*/ 273308 w 474491"/>
                        <a:gd name="connsiteY4" fmla="*/ 1033670 h 1399430"/>
                        <a:gd name="connsiteX5" fmla="*/ 297162 w 474491"/>
                        <a:gd name="connsiteY5" fmla="*/ 1399430 h 1399430"/>
                        <a:gd name="connsiteX6" fmla="*/ 297162 w 474491"/>
                        <a:gd name="connsiteY6" fmla="*/ 1399430 h 13994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4491" h="1399430">
                          <a:moveTo>
                            <a:pt x="185844" y="0"/>
                          </a:moveTo>
                          <a:cubicBezTo>
                            <a:pt x="161990" y="141136"/>
                            <a:pt x="138136" y="282272"/>
                            <a:pt x="185844" y="381663"/>
                          </a:cubicBezTo>
                          <a:cubicBezTo>
                            <a:pt x="233552" y="481054"/>
                            <a:pt x="502571" y="520811"/>
                            <a:pt x="472091" y="596348"/>
                          </a:cubicBezTo>
                          <a:cubicBezTo>
                            <a:pt x="441611" y="671885"/>
                            <a:pt x="36095" y="762000"/>
                            <a:pt x="2964" y="834887"/>
                          </a:cubicBezTo>
                          <a:cubicBezTo>
                            <a:pt x="-30167" y="907774"/>
                            <a:pt x="224275" y="939580"/>
                            <a:pt x="273308" y="1033670"/>
                          </a:cubicBezTo>
                          <a:cubicBezTo>
                            <a:pt x="322341" y="1127760"/>
                            <a:pt x="297162" y="1399430"/>
                            <a:pt x="297162" y="1399430"/>
                          </a:cubicBezTo>
                          <a:lnTo>
                            <a:pt x="297162" y="1399430"/>
                          </a:lnTo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zh-CN" altLang="en-US" sz="700" b="1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75" name="组合 74"/>
                    <p:cNvGrpSpPr/>
                    <p:nvPr/>
                  </p:nvGrpSpPr>
                  <p:grpSpPr>
                    <a:xfrm>
                      <a:off x="6020013" y="962972"/>
                      <a:ext cx="103074" cy="611254"/>
                      <a:chOff x="3941225" y="3246781"/>
                      <a:chExt cx="144000" cy="853957"/>
                    </a:xfrm>
                    <a:solidFill>
                      <a:schemeClr val="accent1">
                        <a:lumMod val="40000"/>
                        <a:lumOff val="60000"/>
                      </a:schemeClr>
                    </a:solidFill>
                  </p:grpSpPr>
                  <p:sp>
                    <p:nvSpPr>
                      <p:cNvPr id="177" name="矩形 176"/>
                      <p:cNvSpPr/>
                      <p:nvPr/>
                    </p:nvSpPr>
                    <p:spPr>
                      <a:xfrm>
                        <a:off x="3941225" y="3246781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G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78" name="矩形 177"/>
                      <p:cNvSpPr/>
                      <p:nvPr/>
                    </p:nvSpPr>
                    <p:spPr>
                      <a:xfrm>
                        <a:off x="3941225" y="3955867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G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79" name="矩形 178"/>
                      <p:cNvSpPr/>
                      <p:nvPr/>
                    </p:nvSpPr>
                    <p:spPr>
                      <a:xfrm>
                        <a:off x="3941225" y="3811372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80" name="矩形 179"/>
                      <p:cNvSpPr/>
                      <p:nvPr/>
                    </p:nvSpPr>
                    <p:spPr>
                      <a:xfrm>
                        <a:off x="3941225" y="3672086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81" name="矩形 180"/>
                      <p:cNvSpPr/>
                      <p:nvPr/>
                    </p:nvSpPr>
                    <p:spPr>
                      <a:xfrm>
                        <a:off x="3941225" y="3531876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82" name="矩形 181"/>
                      <p:cNvSpPr/>
                      <p:nvPr/>
                    </p:nvSpPr>
                    <p:spPr>
                      <a:xfrm>
                        <a:off x="3941225" y="3386997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76" name="组合 75"/>
                    <p:cNvGrpSpPr/>
                    <p:nvPr/>
                  </p:nvGrpSpPr>
                  <p:grpSpPr>
                    <a:xfrm>
                      <a:off x="6149235" y="147062"/>
                      <a:ext cx="103074" cy="1427165"/>
                      <a:chOff x="4121755" y="2106905"/>
                      <a:chExt cx="144000" cy="1993832"/>
                    </a:xfrm>
                    <a:solidFill>
                      <a:schemeClr val="accent1">
                        <a:lumMod val="40000"/>
                        <a:lumOff val="60000"/>
                      </a:schemeClr>
                    </a:solidFill>
                  </p:grpSpPr>
                  <p:grpSp>
                    <p:nvGrpSpPr>
                      <p:cNvPr id="161" name="组合 160"/>
                      <p:cNvGrpSpPr/>
                      <p:nvPr/>
                    </p:nvGrpSpPr>
                    <p:grpSpPr>
                      <a:xfrm>
                        <a:off x="4121755" y="2960862"/>
                        <a:ext cx="144000" cy="1139875"/>
                        <a:chOff x="3941225" y="2960864"/>
                        <a:chExt cx="144000" cy="1139875"/>
                      </a:xfrm>
                      <a:grpFill/>
                    </p:grpSpPr>
                    <p:sp>
                      <p:nvSpPr>
                        <p:cNvPr id="169" name="矩形 168"/>
                        <p:cNvSpPr/>
                        <p:nvPr/>
                      </p:nvSpPr>
                      <p:spPr>
                        <a:xfrm>
                          <a:off x="3941225" y="3955869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70" name="矩形 169"/>
                        <p:cNvSpPr/>
                        <p:nvPr/>
                      </p:nvSpPr>
                      <p:spPr>
                        <a:xfrm>
                          <a:off x="3941225" y="3811368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71" name="矩形 170"/>
                        <p:cNvSpPr/>
                        <p:nvPr/>
                      </p:nvSpPr>
                      <p:spPr>
                        <a:xfrm>
                          <a:off x="3941225" y="3672081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72" name="矩形 171"/>
                        <p:cNvSpPr/>
                        <p:nvPr/>
                      </p:nvSpPr>
                      <p:spPr>
                        <a:xfrm>
                          <a:off x="3941225" y="3531867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73" name="矩形 172"/>
                        <p:cNvSpPr/>
                        <p:nvPr/>
                      </p:nvSpPr>
                      <p:spPr>
                        <a:xfrm>
                          <a:off x="3941225" y="3386996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74" name="矩形 173"/>
                        <p:cNvSpPr/>
                        <p:nvPr/>
                      </p:nvSpPr>
                      <p:spPr>
                        <a:xfrm>
                          <a:off x="3941225" y="3246781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75" name="矩形 174"/>
                        <p:cNvSpPr/>
                        <p:nvPr/>
                      </p:nvSpPr>
                      <p:spPr>
                        <a:xfrm>
                          <a:off x="3941225" y="3101909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76" name="矩形 175"/>
                        <p:cNvSpPr/>
                        <p:nvPr/>
                      </p:nvSpPr>
                      <p:spPr>
                        <a:xfrm>
                          <a:off x="3941225" y="2960864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162" name="组合 161"/>
                      <p:cNvGrpSpPr/>
                      <p:nvPr/>
                    </p:nvGrpSpPr>
                    <p:grpSpPr>
                      <a:xfrm>
                        <a:off x="4121755" y="2106905"/>
                        <a:ext cx="144000" cy="853957"/>
                        <a:chOff x="3941225" y="3246781"/>
                        <a:chExt cx="144000" cy="853958"/>
                      </a:xfrm>
                      <a:grpFill/>
                    </p:grpSpPr>
                    <p:sp>
                      <p:nvSpPr>
                        <p:cNvPr id="163" name="矩形 162"/>
                        <p:cNvSpPr/>
                        <p:nvPr/>
                      </p:nvSpPr>
                      <p:spPr>
                        <a:xfrm>
                          <a:off x="3941225" y="3955869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altLang="en-US" sz="7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64" name="矩形 163"/>
                        <p:cNvSpPr/>
                        <p:nvPr/>
                      </p:nvSpPr>
                      <p:spPr>
                        <a:xfrm>
                          <a:off x="3941225" y="3811368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endParaRPr lang="zh-CN" altLang="en-US" sz="7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65" name="矩形 164"/>
                        <p:cNvSpPr/>
                        <p:nvPr/>
                      </p:nvSpPr>
                      <p:spPr>
                        <a:xfrm>
                          <a:off x="3941225" y="3672081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endParaRPr lang="zh-CN" altLang="en-US" sz="7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66" name="矩形 165"/>
                        <p:cNvSpPr/>
                        <p:nvPr/>
                      </p:nvSpPr>
                      <p:spPr>
                        <a:xfrm>
                          <a:off x="3941225" y="3531867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67" name="矩形 166"/>
                        <p:cNvSpPr/>
                        <p:nvPr/>
                      </p:nvSpPr>
                      <p:spPr>
                        <a:xfrm>
                          <a:off x="3941225" y="3386996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68" name="矩形 167"/>
                        <p:cNvSpPr/>
                        <p:nvPr/>
                      </p:nvSpPr>
                      <p:spPr>
                        <a:xfrm>
                          <a:off x="3941225" y="3246781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77" name="矩形 76"/>
                    <p:cNvSpPr/>
                    <p:nvPr/>
                  </p:nvSpPr>
                  <p:spPr>
                    <a:xfrm>
                      <a:off x="6150387" y="1573536"/>
                      <a:ext cx="103074" cy="103697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700" b="1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700" b="1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78" name="组合 77"/>
                    <p:cNvGrpSpPr/>
                    <p:nvPr/>
                  </p:nvGrpSpPr>
                  <p:grpSpPr>
                    <a:xfrm>
                      <a:off x="6947774" y="965607"/>
                      <a:ext cx="103074" cy="611261"/>
                      <a:chOff x="3941225" y="3246781"/>
                      <a:chExt cx="144000" cy="853969"/>
                    </a:xfrm>
                    <a:solidFill>
                      <a:srgbClr val="FFFF99"/>
                    </a:solidFill>
                  </p:grpSpPr>
                  <p:sp>
                    <p:nvSpPr>
                      <p:cNvPr id="155" name="矩形 154"/>
                      <p:cNvSpPr/>
                      <p:nvPr/>
                    </p:nvSpPr>
                    <p:spPr>
                      <a:xfrm>
                        <a:off x="3941225" y="3955879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56" name="矩形 155"/>
                      <p:cNvSpPr/>
                      <p:nvPr/>
                    </p:nvSpPr>
                    <p:spPr>
                      <a:xfrm>
                        <a:off x="3941225" y="3811375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G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57" name="矩形 156"/>
                      <p:cNvSpPr/>
                      <p:nvPr/>
                    </p:nvSpPr>
                    <p:spPr>
                      <a:xfrm>
                        <a:off x="3941225" y="3672089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58" name="矩形 157"/>
                      <p:cNvSpPr/>
                      <p:nvPr/>
                    </p:nvSpPr>
                    <p:spPr>
                      <a:xfrm>
                        <a:off x="3941225" y="3531872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59" name="矩形 158"/>
                      <p:cNvSpPr/>
                      <p:nvPr/>
                    </p:nvSpPr>
                    <p:spPr>
                      <a:xfrm>
                        <a:off x="3941225" y="3387005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60" name="矩形 159"/>
                      <p:cNvSpPr/>
                      <p:nvPr/>
                    </p:nvSpPr>
                    <p:spPr>
                      <a:xfrm>
                        <a:off x="3941225" y="3246781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G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79" name="组合 78"/>
                    <p:cNvGrpSpPr/>
                    <p:nvPr/>
                  </p:nvGrpSpPr>
                  <p:grpSpPr>
                    <a:xfrm>
                      <a:off x="7078588" y="147062"/>
                      <a:ext cx="103074" cy="1427165"/>
                      <a:chOff x="4121755" y="2106905"/>
                      <a:chExt cx="144000" cy="1993832"/>
                    </a:xfrm>
                    <a:solidFill>
                      <a:srgbClr val="FFFF99"/>
                    </a:solidFill>
                  </p:grpSpPr>
                  <p:grpSp>
                    <p:nvGrpSpPr>
                      <p:cNvPr id="139" name="组合 138"/>
                      <p:cNvGrpSpPr/>
                      <p:nvPr/>
                    </p:nvGrpSpPr>
                    <p:grpSpPr>
                      <a:xfrm>
                        <a:off x="4121755" y="2960862"/>
                        <a:ext cx="144000" cy="1139875"/>
                        <a:chOff x="3941225" y="2960864"/>
                        <a:chExt cx="144000" cy="1139875"/>
                      </a:xfrm>
                      <a:grpFill/>
                    </p:grpSpPr>
                    <p:sp>
                      <p:nvSpPr>
                        <p:cNvPr id="147" name="矩形 146"/>
                        <p:cNvSpPr/>
                        <p:nvPr/>
                      </p:nvSpPr>
                      <p:spPr>
                        <a:xfrm>
                          <a:off x="3941225" y="3955869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48" name="矩形 147"/>
                        <p:cNvSpPr/>
                        <p:nvPr/>
                      </p:nvSpPr>
                      <p:spPr>
                        <a:xfrm>
                          <a:off x="3941225" y="3811368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49" name="矩形 148"/>
                        <p:cNvSpPr/>
                        <p:nvPr/>
                      </p:nvSpPr>
                      <p:spPr>
                        <a:xfrm>
                          <a:off x="3941225" y="3672081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50" name="矩形 149"/>
                        <p:cNvSpPr/>
                        <p:nvPr/>
                      </p:nvSpPr>
                      <p:spPr>
                        <a:xfrm>
                          <a:off x="3941225" y="3531867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51" name="矩形 150"/>
                        <p:cNvSpPr/>
                        <p:nvPr/>
                      </p:nvSpPr>
                      <p:spPr>
                        <a:xfrm>
                          <a:off x="3941225" y="3386996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52" name="矩形 151"/>
                        <p:cNvSpPr/>
                        <p:nvPr/>
                      </p:nvSpPr>
                      <p:spPr>
                        <a:xfrm>
                          <a:off x="3941225" y="3246781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53" name="矩形 152"/>
                        <p:cNvSpPr/>
                        <p:nvPr/>
                      </p:nvSpPr>
                      <p:spPr>
                        <a:xfrm>
                          <a:off x="3941225" y="3101909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54" name="矩形 153"/>
                        <p:cNvSpPr/>
                        <p:nvPr/>
                      </p:nvSpPr>
                      <p:spPr>
                        <a:xfrm>
                          <a:off x="3941225" y="2960864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140" name="组合 139"/>
                      <p:cNvGrpSpPr/>
                      <p:nvPr/>
                    </p:nvGrpSpPr>
                    <p:grpSpPr>
                      <a:xfrm>
                        <a:off x="4121755" y="2106905"/>
                        <a:ext cx="144000" cy="853957"/>
                        <a:chOff x="3941225" y="3246781"/>
                        <a:chExt cx="144000" cy="853958"/>
                      </a:xfrm>
                      <a:grpFill/>
                    </p:grpSpPr>
                    <p:sp>
                      <p:nvSpPr>
                        <p:cNvPr id="141" name="矩形 140"/>
                        <p:cNvSpPr/>
                        <p:nvPr/>
                      </p:nvSpPr>
                      <p:spPr>
                        <a:xfrm>
                          <a:off x="3941225" y="3955869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endParaRPr lang="zh-CN" altLang="en-US" sz="7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42" name="矩形 141"/>
                        <p:cNvSpPr/>
                        <p:nvPr/>
                      </p:nvSpPr>
                      <p:spPr>
                        <a:xfrm>
                          <a:off x="3941225" y="3811368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endParaRPr lang="zh-CN" altLang="en-US" sz="7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43" name="矩形 142"/>
                        <p:cNvSpPr/>
                        <p:nvPr/>
                      </p:nvSpPr>
                      <p:spPr>
                        <a:xfrm>
                          <a:off x="3941225" y="3672081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altLang="en-US" sz="7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44" name="矩形 143"/>
                        <p:cNvSpPr/>
                        <p:nvPr/>
                      </p:nvSpPr>
                      <p:spPr>
                        <a:xfrm>
                          <a:off x="3941225" y="3531867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45" name="矩形 144"/>
                        <p:cNvSpPr/>
                        <p:nvPr/>
                      </p:nvSpPr>
                      <p:spPr>
                        <a:xfrm>
                          <a:off x="3941225" y="3386996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46" name="矩形 145"/>
                        <p:cNvSpPr/>
                        <p:nvPr/>
                      </p:nvSpPr>
                      <p:spPr>
                        <a:xfrm>
                          <a:off x="3941225" y="3246781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80" name="矩形 79"/>
                    <p:cNvSpPr/>
                    <p:nvPr/>
                  </p:nvSpPr>
                  <p:spPr>
                    <a:xfrm>
                      <a:off x="7081170" y="1573009"/>
                      <a:ext cx="103074" cy="103696"/>
                    </a:xfrm>
                    <a:prstGeom prst="rect">
                      <a:avLst/>
                    </a:prstGeom>
                    <a:solidFill>
                      <a:srgbClr val="FFFF99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700" b="1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700" b="1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81" name="组合 80"/>
                    <p:cNvGrpSpPr/>
                    <p:nvPr/>
                  </p:nvGrpSpPr>
                  <p:grpSpPr>
                    <a:xfrm>
                      <a:off x="6483183" y="965692"/>
                      <a:ext cx="103074" cy="611261"/>
                      <a:chOff x="3941225" y="3246781"/>
                      <a:chExt cx="144000" cy="853969"/>
                    </a:xfrm>
                    <a:solidFill>
                      <a:srgbClr val="FFABFF"/>
                    </a:solidFill>
                  </p:grpSpPr>
                  <p:sp>
                    <p:nvSpPr>
                      <p:cNvPr id="133" name="矩形 132"/>
                      <p:cNvSpPr/>
                      <p:nvPr/>
                    </p:nvSpPr>
                    <p:spPr>
                      <a:xfrm>
                        <a:off x="3941225" y="3955879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G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34" name="矩形 133"/>
                      <p:cNvSpPr/>
                      <p:nvPr/>
                    </p:nvSpPr>
                    <p:spPr>
                      <a:xfrm>
                        <a:off x="3941225" y="3811375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35" name="矩形 134"/>
                      <p:cNvSpPr/>
                      <p:nvPr/>
                    </p:nvSpPr>
                    <p:spPr>
                      <a:xfrm>
                        <a:off x="3941225" y="3672089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36" name="矩形 135"/>
                      <p:cNvSpPr/>
                      <p:nvPr/>
                    </p:nvSpPr>
                    <p:spPr>
                      <a:xfrm>
                        <a:off x="3941225" y="3531872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37" name="矩形 136"/>
                      <p:cNvSpPr/>
                      <p:nvPr/>
                    </p:nvSpPr>
                    <p:spPr>
                      <a:xfrm>
                        <a:off x="3941225" y="3387005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38" name="矩形 137"/>
                      <p:cNvSpPr/>
                      <p:nvPr/>
                    </p:nvSpPr>
                    <p:spPr>
                      <a:xfrm>
                        <a:off x="3941225" y="3246781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82" name="组合 81"/>
                    <p:cNvGrpSpPr/>
                    <p:nvPr/>
                  </p:nvGrpSpPr>
                  <p:grpSpPr>
                    <a:xfrm>
                      <a:off x="6607936" y="147062"/>
                      <a:ext cx="103074" cy="1427165"/>
                      <a:chOff x="4121755" y="2106905"/>
                      <a:chExt cx="144000" cy="1993832"/>
                    </a:xfrm>
                    <a:solidFill>
                      <a:srgbClr val="FFABFF"/>
                    </a:solidFill>
                  </p:grpSpPr>
                  <p:grpSp>
                    <p:nvGrpSpPr>
                      <p:cNvPr id="117" name="组合 116"/>
                      <p:cNvGrpSpPr/>
                      <p:nvPr/>
                    </p:nvGrpSpPr>
                    <p:grpSpPr>
                      <a:xfrm>
                        <a:off x="4121755" y="2960862"/>
                        <a:ext cx="144000" cy="1139875"/>
                        <a:chOff x="3941225" y="2960864"/>
                        <a:chExt cx="144000" cy="1139875"/>
                      </a:xfrm>
                      <a:grpFill/>
                    </p:grpSpPr>
                    <p:sp>
                      <p:nvSpPr>
                        <p:cNvPr id="125" name="矩形 124"/>
                        <p:cNvSpPr/>
                        <p:nvPr/>
                      </p:nvSpPr>
                      <p:spPr>
                        <a:xfrm>
                          <a:off x="3941225" y="3955869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26" name="矩形 125"/>
                        <p:cNvSpPr/>
                        <p:nvPr/>
                      </p:nvSpPr>
                      <p:spPr>
                        <a:xfrm>
                          <a:off x="3941225" y="3811368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27" name="矩形 126"/>
                        <p:cNvSpPr/>
                        <p:nvPr/>
                      </p:nvSpPr>
                      <p:spPr>
                        <a:xfrm>
                          <a:off x="3941225" y="3672081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28" name="矩形 127"/>
                        <p:cNvSpPr/>
                        <p:nvPr/>
                      </p:nvSpPr>
                      <p:spPr>
                        <a:xfrm>
                          <a:off x="3941225" y="3531867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29" name="矩形 128"/>
                        <p:cNvSpPr/>
                        <p:nvPr/>
                      </p:nvSpPr>
                      <p:spPr>
                        <a:xfrm>
                          <a:off x="3941225" y="3386996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30" name="矩形 129"/>
                        <p:cNvSpPr/>
                        <p:nvPr/>
                      </p:nvSpPr>
                      <p:spPr>
                        <a:xfrm>
                          <a:off x="3941225" y="3246781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31" name="矩形 130"/>
                        <p:cNvSpPr/>
                        <p:nvPr/>
                      </p:nvSpPr>
                      <p:spPr>
                        <a:xfrm>
                          <a:off x="3941225" y="3101909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32" name="矩形 131"/>
                        <p:cNvSpPr/>
                        <p:nvPr/>
                      </p:nvSpPr>
                      <p:spPr>
                        <a:xfrm>
                          <a:off x="3941225" y="2960864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7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118" name="组合 117"/>
                      <p:cNvGrpSpPr/>
                      <p:nvPr/>
                    </p:nvGrpSpPr>
                    <p:grpSpPr>
                      <a:xfrm>
                        <a:off x="4121755" y="2106905"/>
                        <a:ext cx="144000" cy="853957"/>
                        <a:chOff x="3941225" y="3246781"/>
                        <a:chExt cx="144000" cy="853958"/>
                      </a:xfrm>
                      <a:grpFill/>
                    </p:grpSpPr>
                    <p:sp>
                      <p:nvSpPr>
                        <p:cNvPr id="119" name="矩形 118"/>
                        <p:cNvSpPr/>
                        <p:nvPr/>
                      </p:nvSpPr>
                      <p:spPr>
                        <a:xfrm>
                          <a:off x="3941225" y="3955869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endParaRPr lang="zh-CN" altLang="en-US" sz="7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20" name="矩形 119"/>
                        <p:cNvSpPr/>
                        <p:nvPr/>
                      </p:nvSpPr>
                      <p:spPr>
                        <a:xfrm>
                          <a:off x="3941225" y="3811368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altLang="en-US" sz="7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21" name="矩形 120"/>
                        <p:cNvSpPr/>
                        <p:nvPr/>
                      </p:nvSpPr>
                      <p:spPr>
                        <a:xfrm>
                          <a:off x="3941225" y="3672081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22" name="矩形 121"/>
                        <p:cNvSpPr/>
                        <p:nvPr/>
                      </p:nvSpPr>
                      <p:spPr>
                        <a:xfrm>
                          <a:off x="3941225" y="3531867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23" name="矩形 122"/>
                        <p:cNvSpPr/>
                        <p:nvPr/>
                      </p:nvSpPr>
                      <p:spPr>
                        <a:xfrm>
                          <a:off x="3941225" y="3386996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24" name="矩形 123"/>
                        <p:cNvSpPr/>
                        <p:nvPr/>
                      </p:nvSpPr>
                      <p:spPr>
                        <a:xfrm>
                          <a:off x="3941225" y="3246781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83" name="矩形 82"/>
                    <p:cNvSpPr/>
                    <p:nvPr/>
                  </p:nvSpPr>
                  <p:spPr>
                    <a:xfrm>
                      <a:off x="6607325" y="1573009"/>
                      <a:ext cx="103074" cy="103696"/>
                    </a:xfrm>
                    <a:prstGeom prst="rect">
                      <a:avLst/>
                    </a:prstGeom>
                    <a:solidFill>
                      <a:srgbClr val="FFABFF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700" b="1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700" b="1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84" name="组合 83"/>
                    <p:cNvGrpSpPr/>
                    <p:nvPr/>
                  </p:nvGrpSpPr>
                  <p:grpSpPr>
                    <a:xfrm>
                      <a:off x="7436000" y="956041"/>
                      <a:ext cx="104703" cy="622130"/>
                      <a:chOff x="3941225" y="3236039"/>
                      <a:chExt cx="146276" cy="869153"/>
                    </a:xfrm>
                    <a:solidFill>
                      <a:srgbClr val="FF9999">
                        <a:alpha val="49804"/>
                      </a:srgbClr>
                    </a:solidFill>
                  </p:grpSpPr>
                  <p:sp>
                    <p:nvSpPr>
                      <p:cNvPr id="111" name="矩形 110"/>
                      <p:cNvSpPr/>
                      <p:nvPr/>
                    </p:nvSpPr>
                    <p:spPr>
                      <a:xfrm>
                        <a:off x="3943501" y="3960321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2" name="矩形 111"/>
                      <p:cNvSpPr/>
                      <p:nvPr/>
                    </p:nvSpPr>
                    <p:spPr>
                      <a:xfrm>
                        <a:off x="3941235" y="3815632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G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3" name="矩形 112"/>
                      <p:cNvSpPr/>
                      <p:nvPr/>
                    </p:nvSpPr>
                    <p:spPr>
                      <a:xfrm>
                        <a:off x="3941235" y="3672088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4" name="矩形 113"/>
                      <p:cNvSpPr/>
                      <p:nvPr/>
                    </p:nvSpPr>
                    <p:spPr>
                      <a:xfrm>
                        <a:off x="3941225" y="3526289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G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5" name="矩形 114"/>
                      <p:cNvSpPr/>
                      <p:nvPr/>
                    </p:nvSpPr>
                    <p:spPr>
                      <a:xfrm>
                        <a:off x="3941949" y="3380492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6" name="矩形 115"/>
                      <p:cNvSpPr/>
                      <p:nvPr/>
                    </p:nvSpPr>
                    <p:spPr>
                      <a:xfrm>
                        <a:off x="3942227" y="3236039"/>
                        <a:ext cx="144000" cy="144871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700" b="1" dirty="0" smtClean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</a:t>
                        </a:r>
                        <a:endParaRPr lang="zh-CN" altLang="en-US" sz="700" b="1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85" name="组合 84"/>
                    <p:cNvGrpSpPr/>
                    <p:nvPr/>
                  </p:nvGrpSpPr>
                  <p:grpSpPr>
                    <a:xfrm>
                      <a:off x="7564037" y="144577"/>
                      <a:ext cx="103074" cy="1427165"/>
                      <a:chOff x="4121755" y="2106905"/>
                      <a:chExt cx="144000" cy="1993832"/>
                    </a:xfrm>
                    <a:solidFill>
                      <a:srgbClr val="FF9999">
                        <a:alpha val="49804"/>
                      </a:srgbClr>
                    </a:solidFill>
                  </p:grpSpPr>
                  <p:grpSp>
                    <p:nvGrpSpPr>
                      <p:cNvPr id="95" name="组合 94"/>
                      <p:cNvGrpSpPr/>
                      <p:nvPr/>
                    </p:nvGrpSpPr>
                    <p:grpSpPr>
                      <a:xfrm>
                        <a:off x="4121755" y="2960862"/>
                        <a:ext cx="144000" cy="1139875"/>
                        <a:chOff x="3941225" y="2960864"/>
                        <a:chExt cx="144000" cy="1139875"/>
                      </a:xfrm>
                      <a:grpFill/>
                    </p:grpSpPr>
                    <p:sp>
                      <p:nvSpPr>
                        <p:cNvPr id="103" name="矩形 102"/>
                        <p:cNvSpPr/>
                        <p:nvPr/>
                      </p:nvSpPr>
                      <p:spPr>
                        <a:xfrm>
                          <a:off x="3941225" y="3955869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04" name="矩形 103"/>
                        <p:cNvSpPr/>
                        <p:nvPr/>
                      </p:nvSpPr>
                      <p:spPr>
                        <a:xfrm>
                          <a:off x="3941225" y="3811368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05" name="矩形 104"/>
                        <p:cNvSpPr/>
                        <p:nvPr/>
                      </p:nvSpPr>
                      <p:spPr>
                        <a:xfrm>
                          <a:off x="3941225" y="3672081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06" name="矩形 105"/>
                        <p:cNvSpPr/>
                        <p:nvPr/>
                      </p:nvSpPr>
                      <p:spPr>
                        <a:xfrm>
                          <a:off x="3941225" y="3531867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07" name="矩形 106"/>
                        <p:cNvSpPr/>
                        <p:nvPr/>
                      </p:nvSpPr>
                      <p:spPr>
                        <a:xfrm>
                          <a:off x="3941225" y="3386996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08" name="矩形 107"/>
                        <p:cNvSpPr/>
                        <p:nvPr/>
                      </p:nvSpPr>
                      <p:spPr>
                        <a:xfrm>
                          <a:off x="3941225" y="3246781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09" name="矩形 108"/>
                        <p:cNvSpPr/>
                        <p:nvPr/>
                      </p:nvSpPr>
                      <p:spPr>
                        <a:xfrm>
                          <a:off x="3941225" y="3101909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10" name="矩形 109"/>
                        <p:cNvSpPr/>
                        <p:nvPr/>
                      </p:nvSpPr>
                      <p:spPr>
                        <a:xfrm>
                          <a:off x="3941225" y="2960864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96" name="组合 95"/>
                      <p:cNvGrpSpPr/>
                      <p:nvPr/>
                    </p:nvGrpSpPr>
                    <p:grpSpPr>
                      <a:xfrm>
                        <a:off x="4121755" y="2106905"/>
                        <a:ext cx="144000" cy="853957"/>
                        <a:chOff x="3941225" y="3246781"/>
                        <a:chExt cx="144000" cy="853958"/>
                      </a:xfrm>
                      <a:grpFill/>
                    </p:grpSpPr>
                    <p:sp>
                      <p:nvSpPr>
                        <p:cNvPr id="97" name="矩形 96"/>
                        <p:cNvSpPr/>
                        <p:nvPr/>
                      </p:nvSpPr>
                      <p:spPr>
                        <a:xfrm>
                          <a:off x="3941225" y="3955869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endParaRPr lang="zh-CN" altLang="en-US" sz="7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98" name="矩形 97"/>
                        <p:cNvSpPr/>
                        <p:nvPr/>
                      </p:nvSpPr>
                      <p:spPr>
                        <a:xfrm>
                          <a:off x="3941225" y="3811368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</a:t>
                          </a:r>
                          <a:endParaRPr lang="zh-CN" altLang="en-US" sz="7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99" name="矩形 98"/>
                        <p:cNvSpPr/>
                        <p:nvPr/>
                      </p:nvSpPr>
                      <p:spPr>
                        <a:xfrm>
                          <a:off x="3941225" y="3672081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</a:t>
                          </a:r>
                          <a:endParaRPr lang="zh-CN" altLang="en-US" sz="700" b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00" name="矩形 99"/>
                        <p:cNvSpPr/>
                        <p:nvPr/>
                      </p:nvSpPr>
                      <p:spPr>
                        <a:xfrm>
                          <a:off x="3941225" y="3531867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01" name="矩形 100"/>
                        <p:cNvSpPr/>
                        <p:nvPr/>
                      </p:nvSpPr>
                      <p:spPr>
                        <a:xfrm>
                          <a:off x="3941225" y="3386996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sp>
                      <p:nvSpPr>
                        <p:cNvPr id="102" name="矩形 101"/>
                        <p:cNvSpPr/>
                        <p:nvPr/>
                      </p:nvSpPr>
                      <p:spPr>
                        <a:xfrm>
                          <a:off x="3941225" y="3246781"/>
                          <a:ext cx="144000" cy="144870"/>
                        </a:xfrm>
                        <a:prstGeom prst="rect">
                          <a:avLst/>
                        </a:prstGeom>
                        <a:grpFill/>
                        <a:ln w="127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altLang="zh-CN" sz="700" b="1" dirty="0" smtClean="0">
                              <a:solidFill>
                                <a:prstClr val="black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endParaRPr lang="zh-CN" altLang="en-US" sz="7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86" name="矩形 85"/>
                    <p:cNvSpPr/>
                    <p:nvPr/>
                  </p:nvSpPr>
                  <p:spPr>
                    <a:xfrm>
                      <a:off x="7563589" y="1571742"/>
                      <a:ext cx="103074" cy="103697"/>
                    </a:xfrm>
                    <a:prstGeom prst="rect">
                      <a:avLst/>
                    </a:prstGeom>
                    <a:solidFill>
                      <a:srgbClr val="FF9999">
                        <a:alpha val="49804"/>
                      </a:srgb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700" b="1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700" b="1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87" name="椭圆 86"/>
                    <p:cNvSpPr/>
                    <p:nvPr/>
                  </p:nvSpPr>
                  <p:spPr>
                    <a:xfrm>
                      <a:off x="7657016" y="1647199"/>
                      <a:ext cx="51537" cy="51537"/>
                    </a:xfrm>
                    <a:prstGeom prst="ellipse">
                      <a:avLst/>
                    </a:prstGeom>
                    <a:solidFill>
                      <a:srgbClr val="5AF935"/>
                    </a:solidFill>
                    <a:ln w="12700">
                      <a:solidFill>
                        <a:srgbClr val="3FFF3F"/>
                      </a:solidFill>
                    </a:ln>
                    <a:effectLst>
                      <a:glow rad="139700">
                        <a:srgbClr val="5AF935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7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88" name="椭圆 87"/>
                    <p:cNvSpPr/>
                    <p:nvPr/>
                  </p:nvSpPr>
                  <p:spPr>
                    <a:xfrm>
                      <a:off x="6681253" y="1661138"/>
                      <a:ext cx="51537" cy="51537"/>
                    </a:xfrm>
                    <a:prstGeom prst="ellipse">
                      <a:avLst/>
                    </a:prstGeom>
                    <a:solidFill>
                      <a:srgbClr val="5AF935"/>
                    </a:solidFill>
                    <a:ln w="12700">
                      <a:solidFill>
                        <a:srgbClr val="3FFF3F"/>
                      </a:solidFill>
                    </a:ln>
                    <a:effectLst>
                      <a:glow rad="139700">
                        <a:srgbClr val="5AF935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7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89" name="椭圆 88"/>
                    <p:cNvSpPr/>
                    <p:nvPr/>
                  </p:nvSpPr>
                  <p:spPr>
                    <a:xfrm>
                      <a:off x="7155609" y="1651260"/>
                      <a:ext cx="51537" cy="51537"/>
                    </a:xfrm>
                    <a:prstGeom prst="ellipse">
                      <a:avLst/>
                    </a:prstGeom>
                    <a:solidFill>
                      <a:srgbClr val="5AF935"/>
                    </a:solidFill>
                    <a:ln w="12700">
                      <a:solidFill>
                        <a:srgbClr val="3FFF3F"/>
                      </a:solidFill>
                    </a:ln>
                    <a:effectLst>
                      <a:glow rad="139700">
                        <a:srgbClr val="5AF935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7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90" name="椭圆 89"/>
                    <p:cNvSpPr/>
                    <p:nvPr/>
                  </p:nvSpPr>
                  <p:spPr>
                    <a:xfrm>
                      <a:off x="6226939" y="1653696"/>
                      <a:ext cx="51537" cy="51537"/>
                    </a:xfrm>
                    <a:prstGeom prst="ellipse">
                      <a:avLst/>
                    </a:prstGeom>
                    <a:solidFill>
                      <a:srgbClr val="5AF935"/>
                    </a:solidFill>
                    <a:ln w="12700">
                      <a:solidFill>
                        <a:srgbClr val="3FFF3F"/>
                      </a:solidFill>
                    </a:ln>
                    <a:effectLst>
                      <a:glow rad="139700">
                        <a:srgbClr val="5AF935">
                          <a:alpha val="7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7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91" name="矩形 90"/>
                    <p:cNvSpPr/>
                    <p:nvPr/>
                  </p:nvSpPr>
                  <p:spPr>
                    <a:xfrm>
                      <a:off x="6022891" y="859788"/>
                      <a:ext cx="103074" cy="10369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700" b="1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endParaRPr lang="zh-CN" altLang="en-US" sz="700" b="1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2" name="椭圆 91"/>
                    <p:cNvSpPr/>
                    <p:nvPr/>
                  </p:nvSpPr>
                  <p:spPr>
                    <a:xfrm>
                      <a:off x="5988127" y="822074"/>
                      <a:ext cx="51537" cy="51537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rgbClr val="FF0000"/>
                      </a:solidFill>
                    </a:ln>
                    <a:effectLst>
                      <a:glow rad="139700">
                        <a:srgbClr val="FD0202">
                          <a:alpha val="6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7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93" name="矩形 92"/>
                    <p:cNvSpPr/>
                    <p:nvPr/>
                  </p:nvSpPr>
                  <p:spPr>
                    <a:xfrm>
                      <a:off x="6951162" y="859789"/>
                      <a:ext cx="103074" cy="10369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700" b="1" dirty="0" smtClean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endParaRPr lang="zh-CN" altLang="en-US" sz="700" b="1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4" name="椭圆 93"/>
                    <p:cNvSpPr/>
                    <p:nvPr/>
                  </p:nvSpPr>
                  <p:spPr>
                    <a:xfrm>
                      <a:off x="6911124" y="822074"/>
                      <a:ext cx="51537" cy="51537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rgbClr val="FF0000"/>
                      </a:solidFill>
                    </a:ln>
                    <a:effectLst>
                      <a:glow rad="139700">
                        <a:srgbClr val="FD0202">
                          <a:alpha val="60000"/>
                        </a:srgbClr>
                      </a:glo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7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6246037" y="1827943"/>
                    <a:ext cx="1266693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b="1" dirty="0" smtClean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Sample   surface</a:t>
                    </a:r>
                    <a:endParaRPr lang="zh-CN" altLang="en-US" sz="1200" b="1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63" name="曲线连接符 62"/>
                  <p:cNvCxnSpPr/>
                  <p:nvPr/>
                </p:nvCxnSpPr>
                <p:spPr>
                  <a:xfrm rot="5400000" flipH="1" flipV="1">
                    <a:off x="7700955" y="1403902"/>
                    <a:ext cx="242098" cy="128196"/>
                  </a:xfrm>
                  <a:prstGeom prst="curvedConnector3">
                    <a:avLst>
                      <a:gd name="adj1" fmla="val 2788"/>
                    </a:avLst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7696200" y="1104900"/>
                    <a:ext cx="56761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b="1" dirty="0" smtClean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Cy3</a:t>
                    </a:r>
                    <a:endParaRPr lang="zh-CN" altLang="en-US" sz="1200" b="1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5385627" y="256401"/>
                    <a:ext cx="77523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b="1" dirty="0" smtClean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Atto 647</a:t>
                    </a:r>
                    <a:endParaRPr lang="zh-CN" altLang="en-US" sz="1200" b="1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7602714" y="124859"/>
                    <a:ext cx="124457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b="1" dirty="0" smtClean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Target sequence</a:t>
                    </a:r>
                    <a:endParaRPr lang="zh-CN" altLang="en-US" sz="1200" b="1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4857665" y="1538514"/>
                    <a:ext cx="114896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200" b="1" dirty="0" smtClean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Capture probe</a:t>
                    </a:r>
                    <a:endParaRPr lang="zh-CN" altLang="en-US" sz="1200" b="1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0" name="矩形 59"/>
                <p:cNvSpPr/>
                <p:nvPr/>
              </p:nvSpPr>
              <p:spPr>
                <a:xfrm>
                  <a:off x="4857833" y="0"/>
                  <a:ext cx="3989451" cy="215270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56" name="曲线连接符 55"/>
              <p:cNvCxnSpPr/>
              <p:nvPr/>
            </p:nvCxnSpPr>
            <p:spPr>
              <a:xfrm rot="5400000" flipH="1" flipV="1">
                <a:off x="7661430" y="1150151"/>
                <a:ext cx="242098" cy="128196"/>
              </a:xfrm>
              <a:prstGeom prst="curvedConnector3">
                <a:avLst>
                  <a:gd name="adj1" fmla="val 2788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曲线连接符 56"/>
              <p:cNvCxnSpPr/>
              <p:nvPr/>
            </p:nvCxnSpPr>
            <p:spPr>
              <a:xfrm rot="16200000" flipH="1" flipV="1">
                <a:off x="5810449" y="2060629"/>
                <a:ext cx="242098" cy="128196"/>
              </a:xfrm>
              <a:prstGeom prst="curvedConnector3">
                <a:avLst>
                  <a:gd name="adj1" fmla="val 2788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曲线连接符 57"/>
              <p:cNvCxnSpPr/>
              <p:nvPr/>
            </p:nvCxnSpPr>
            <p:spPr>
              <a:xfrm rot="21600000" flipH="1" flipV="1">
                <a:off x="5791200" y="1319604"/>
                <a:ext cx="242098" cy="128196"/>
              </a:xfrm>
              <a:prstGeom prst="curvedConnector3">
                <a:avLst>
                  <a:gd name="adj1" fmla="val 2788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>
              <a:off x="283588" y="3803892"/>
              <a:ext cx="806797" cy="307777"/>
              <a:chOff x="283588" y="3803892"/>
              <a:chExt cx="806797" cy="307777"/>
            </a:xfrm>
          </p:grpSpPr>
          <p:sp>
            <p:nvSpPr>
              <p:cNvPr id="52" name="矩形 51"/>
              <p:cNvSpPr/>
              <p:nvPr/>
            </p:nvSpPr>
            <p:spPr>
              <a:xfrm rot="10800000">
                <a:off x="304784" y="3840213"/>
                <a:ext cx="683998" cy="216000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  <a:scene3d>
                <a:camera prst="orthographicFront">
                  <a:rot lat="10800000" lon="10800000" rev="108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 rot="10800000">
                <a:off x="1000385" y="3886706"/>
                <a:ext cx="90000" cy="108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scene3d>
                <a:camera prst="orthographicFront">
                  <a:rot lat="10800000" lon="10800000" rev="108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83588" y="3803892"/>
                <a:ext cx="7473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640 </a:t>
                </a:r>
                <a:r>
                  <a:rPr lang="en-US" altLang="zh-CN" sz="14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</a:t>
                </a:r>
                <a:endParaRPr lang="zh-CN" altLang="en-US" sz="14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279400" y="4402043"/>
              <a:ext cx="811026" cy="307777"/>
              <a:chOff x="279400" y="4402043"/>
              <a:chExt cx="811026" cy="307777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304830" y="4432200"/>
                <a:ext cx="785596" cy="216000"/>
                <a:chOff x="6684718" y="3562552"/>
                <a:chExt cx="836780" cy="493710"/>
              </a:xfrm>
              <a:solidFill>
                <a:srgbClr val="33CC33"/>
              </a:solidFill>
            </p:grpSpPr>
            <p:sp>
              <p:nvSpPr>
                <p:cNvPr id="50" name="矩形 49"/>
                <p:cNvSpPr/>
                <p:nvPr/>
              </p:nvSpPr>
              <p:spPr>
                <a:xfrm rot="10800000">
                  <a:off x="6684718" y="3562552"/>
                  <a:ext cx="728565" cy="493710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  <a:scene3d>
                  <a:camera prst="orthographicFront">
                    <a:rot lat="10800000" lon="10800000" rev="108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 rot="10800000">
                  <a:off x="7425634" y="3668821"/>
                  <a:ext cx="95864" cy="24685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  <a:scene3d>
                  <a:camera prst="orthographicFront">
                    <a:rot lat="10800000" lon="10800000" rev="108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9" name="TextBox 48"/>
              <p:cNvSpPr txBox="1"/>
              <p:nvPr/>
            </p:nvSpPr>
            <p:spPr>
              <a:xfrm>
                <a:off x="279400" y="4402043"/>
                <a:ext cx="7473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532 nm</a:t>
                </a:r>
                <a:endParaRPr lang="zh-CN" altLang="en-US" sz="14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9" name="TextBox 238"/>
          <p:cNvSpPr txBox="1"/>
          <p:nvPr/>
        </p:nvSpPr>
        <p:spPr>
          <a:xfrm>
            <a:off x="447302" y="931367"/>
            <a:ext cx="1316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光路</a:t>
            </a:r>
            <a:endParaRPr lang="zh-CN" altLang="en-US" sz="44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83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user\Desktop\Figure 3 a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" r="3415"/>
          <a:stretch/>
        </p:blipFill>
        <p:spPr bwMode="auto">
          <a:xfrm>
            <a:off x="467544" y="1495499"/>
            <a:ext cx="8451604" cy="532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53398" y="0"/>
            <a:ext cx="69749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瀚海基因三代测序</a:t>
            </a:r>
            <a:r>
              <a:rPr lang="zh-CN" altLang="en-US" sz="4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技术原理</a:t>
            </a:r>
            <a:endParaRPr lang="en-US" altLang="zh-CN" sz="44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496" y="764704"/>
            <a:ext cx="9036000" cy="144016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3417" y="923710"/>
            <a:ext cx="36615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单分子靶向测序</a:t>
            </a:r>
            <a:r>
              <a:rPr lang="zh-CN" altLang="en-US" sz="30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278710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1"/>
          <p:cNvSpPr txBox="1">
            <a:spLocks/>
          </p:cNvSpPr>
          <p:nvPr/>
        </p:nvSpPr>
        <p:spPr>
          <a:xfrm>
            <a:off x="395536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提  纲</a:t>
            </a:r>
            <a:endParaRPr lang="zh-CN" altLang="en-US" sz="5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0486" y="1124744"/>
            <a:ext cx="9036000" cy="144016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50" name="Group 4"/>
          <p:cNvGrpSpPr>
            <a:grpSpLocks/>
          </p:cNvGrpSpPr>
          <p:nvPr/>
        </p:nvGrpSpPr>
        <p:grpSpPr bwMode="auto">
          <a:xfrm>
            <a:off x="889992" y="2024063"/>
            <a:ext cx="762000" cy="665162"/>
            <a:chOff x="1110" y="2656"/>
            <a:chExt cx="1549" cy="1351"/>
          </a:xfrm>
        </p:grpSpPr>
        <p:sp>
          <p:nvSpPr>
            <p:cNvPr id="54" name="AutoShape 5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5" name="AutoShape 6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6" name="AutoShape 7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sp>
        <p:nvSpPr>
          <p:cNvPr id="51" name="Line 8"/>
          <p:cNvSpPr>
            <a:spLocks noChangeShapeType="1"/>
          </p:cNvSpPr>
          <p:nvPr/>
        </p:nvSpPr>
        <p:spPr bwMode="auto">
          <a:xfrm>
            <a:off x="1499592" y="2633663"/>
            <a:ext cx="66240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Text Box 9"/>
          <p:cNvSpPr txBox="1">
            <a:spLocks noChangeArrowheads="1"/>
          </p:cNvSpPr>
          <p:nvPr/>
        </p:nvSpPr>
        <p:spPr bwMode="auto">
          <a:xfrm>
            <a:off x="1835696" y="2010906"/>
            <a:ext cx="9573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53" name="Text Box 10"/>
          <p:cNvSpPr txBox="1">
            <a:spLocks noChangeArrowheads="1"/>
          </p:cNvSpPr>
          <p:nvPr/>
        </p:nvSpPr>
        <p:spPr bwMode="gray">
          <a:xfrm>
            <a:off x="1086842" y="212248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58" name="Group 12"/>
          <p:cNvGrpSpPr>
            <a:grpSpLocks/>
          </p:cNvGrpSpPr>
          <p:nvPr/>
        </p:nvGrpSpPr>
        <p:grpSpPr bwMode="auto">
          <a:xfrm>
            <a:off x="889992" y="2938463"/>
            <a:ext cx="762000" cy="665162"/>
            <a:chOff x="3174" y="2656"/>
            <a:chExt cx="1549" cy="1351"/>
          </a:xfrm>
        </p:grpSpPr>
        <p:sp>
          <p:nvSpPr>
            <p:cNvPr id="62" name="AutoShape 1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3" name="AutoShape 1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4" name="AutoShape 15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sp>
        <p:nvSpPr>
          <p:cNvPr id="59" name="Line 16"/>
          <p:cNvSpPr>
            <a:spLocks noChangeShapeType="1"/>
          </p:cNvSpPr>
          <p:nvPr/>
        </p:nvSpPr>
        <p:spPr bwMode="auto">
          <a:xfrm>
            <a:off x="1499592" y="3548063"/>
            <a:ext cx="66240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Text Box 18"/>
          <p:cNvSpPr txBox="1">
            <a:spLocks noChangeArrowheads="1"/>
          </p:cNvSpPr>
          <p:nvPr/>
        </p:nvSpPr>
        <p:spPr bwMode="gray">
          <a:xfrm>
            <a:off x="1086842" y="303688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66" name="Group 20"/>
          <p:cNvGrpSpPr>
            <a:grpSpLocks/>
          </p:cNvGrpSpPr>
          <p:nvPr/>
        </p:nvGrpSpPr>
        <p:grpSpPr bwMode="auto">
          <a:xfrm>
            <a:off x="889992" y="3830638"/>
            <a:ext cx="762000" cy="665162"/>
            <a:chOff x="1110" y="2656"/>
            <a:chExt cx="1549" cy="1351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2" name="AutoShape 23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sp>
        <p:nvSpPr>
          <p:cNvPr id="67" name="Line 24"/>
          <p:cNvSpPr>
            <a:spLocks noChangeShapeType="1"/>
          </p:cNvSpPr>
          <p:nvPr/>
        </p:nvSpPr>
        <p:spPr bwMode="auto">
          <a:xfrm>
            <a:off x="1499592" y="4440238"/>
            <a:ext cx="66240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Text Box 26"/>
          <p:cNvSpPr txBox="1">
            <a:spLocks noChangeArrowheads="1"/>
          </p:cNvSpPr>
          <p:nvPr/>
        </p:nvSpPr>
        <p:spPr bwMode="gray">
          <a:xfrm>
            <a:off x="1086842" y="3929063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74" name="Group 28"/>
          <p:cNvGrpSpPr>
            <a:grpSpLocks/>
          </p:cNvGrpSpPr>
          <p:nvPr/>
        </p:nvGrpSpPr>
        <p:grpSpPr bwMode="auto">
          <a:xfrm>
            <a:off x="889992" y="4745038"/>
            <a:ext cx="762000" cy="665162"/>
            <a:chOff x="3174" y="2656"/>
            <a:chExt cx="1549" cy="1351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0" name="AutoShape 31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sp>
        <p:nvSpPr>
          <p:cNvPr id="75" name="Line 32"/>
          <p:cNvSpPr>
            <a:spLocks noChangeShapeType="1"/>
          </p:cNvSpPr>
          <p:nvPr/>
        </p:nvSpPr>
        <p:spPr bwMode="auto">
          <a:xfrm>
            <a:off x="1499592" y="5354638"/>
            <a:ext cx="66240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Text Box 34"/>
          <p:cNvSpPr txBox="1">
            <a:spLocks noChangeArrowheads="1"/>
          </p:cNvSpPr>
          <p:nvPr/>
        </p:nvSpPr>
        <p:spPr bwMode="gray">
          <a:xfrm>
            <a:off x="1086842" y="4843463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843808" y="2103239"/>
            <a:ext cx="504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国内外基因测序技术现状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2" name="Text Box 9"/>
          <p:cNvSpPr txBox="1">
            <a:spLocks noChangeArrowheads="1"/>
          </p:cNvSpPr>
          <p:nvPr/>
        </p:nvSpPr>
        <p:spPr bwMode="auto">
          <a:xfrm>
            <a:off x="1835696" y="2947010"/>
            <a:ext cx="9573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endParaRPr lang="en-US" altLang="zh-CN" sz="3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843808" y="2996952"/>
            <a:ext cx="544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瀚海基因三代测序技术核心要点和原理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4" name="Text Box 9"/>
          <p:cNvSpPr txBox="1">
            <a:spLocks noChangeArrowheads="1"/>
          </p:cNvSpPr>
          <p:nvPr/>
        </p:nvSpPr>
        <p:spPr bwMode="auto">
          <a:xfrm>
            <a:off x="1835696" y="3883114"/>
            <a:ext cx="9573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成果</a:t>
            </a:r>
            <a:endParaRPr lang="en-US" altLang="zh-CN" sz="3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5" name="Text Box 9"/>
          <p:cNvSpPr txBox="1">
            <a:spLocks noChangeArrowheads="1"/>
          </p:cNvSpPr>
          <p:nvPr/>
        </p:nvSpPr>
        <p:spPr bwMode="auto">
          <a:xfrm>
            <a:off x="1835696" y="4819218"/>
            <a:ext cx="9573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展望</a:t>
            </a:r>
            <a:endParaRPr lang="en-US" altLang="zh-CN" sz="3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843808" y="3664475"/>
            <a:ext cx="5207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瀚海基因三代测序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技术在肿瘤检测中的应用</a:t>
            </a:r>
            <a:endParaRPr lang="zh-CN" altLang="en-US" sz="2400" b="1" dirty="0"/>
          </a:p>
        </p:txBody>
      </p:sp>
      <p:sp>
        <p:nvSpPr>
          <p:cNvPr id="87" name="矩形 86"/>
          <p:cNvSpPr/>
          <p:nvPr/>
        </p:nvSpPr>
        <p:spPr>
          <a:xfrm>
            <a:off x="2843807" y="4509120"/>
            <a:ext cx="5207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瀚海基因三代测序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技术发展规划和应用前景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8" name="灯片编号占位符 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27584" y="2673016"/>
            <a:ext cx="7354416" cy="9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25179" y="3749894"/>
            <a:ext cx="7362748" cy="9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99592" y="4581128"/>
            <a:ext cx="7362748" cy="9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08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8" grpId="0" animBg="1"/>
      <p:bldP spid="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1986" name="Picture 2" descr="C:\Users\user\Desktop\Figure 3b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612" y="681329"/>
            <a:ext cx="6659015" cy="613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496" y="-5318"/>
            <a:ext cx="36615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单分子测序数据分析</a:t>
            </a:r>
            <a:endParaRPr lang="zh-CN" altLang="en-US" sz="30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410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1"/>
          <p:cNvSpPr txBox="1">
            <a:spLocks/>
          </p:cNvSpPr>
          <p:nvPr/>
        </p:nvSpPr>
        <p:spPr>
          <a:xfrm>
            <a:off x="395536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  纲</a:t>
            </a:r>
            <a:endParaRPr lang="zh-CN" altLang="en-US" sz="50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0486" y="1124744"/>
            <a:ext cx="9036000" cy="144016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50" name="Group 4"/>
          <p:cNvGrpSpPr>
            <a:grpSpLocks/>
          </p:cNvGrpSpPr>
          <p:nvPr/>
        </p:nvGrpSpPr>
        <p:grpSpPr bwMode="auto">
          <a:xfrm>
            <a:off x="889992" y="2024063"/>
            <a:ext cx="762000" cy="665162"/>
            <a:chOff x="1110" y="2656"/>
            <a:chExt cx="1549" cy="1351"/>
          </a:xfrm>
        </p:grpSpPr>
        <p:sp>
          <p:nvSpPr>
            <p:cNvPr id="54" name="AutoShape 5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AutoShape 6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AutoShape 7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51" name="Line 8"/>
          <p:cNvSpPr>
            <a:spLocks noChangeShapeType="1"/>
          </p:cNvSpPr>
          <p:nvPr/>
        </p:nvSpPr>
        <p:spPr bwMode="auto">
          <a:xfrm>
            <a:off x="1499592" y="2633663"/>
            <a:ext cx="66240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" name="Text Box 9"/>
          <p:cNvSpPr txBox="1">
            <a:spLocks noChangeArrowheads="1"/>
          </p:cNvSpPr>
          <p:nvPr/>
        </p:nvSpPr>
        <p:spPr bwMode="auto">
          <a:xfrm>
            <a:off x="1835696" y="2010906"/>
            <a:ext cx="9573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53" name="Text Box 10"/>
          <p:cNvSpPr txBox="1">
            <a:spLocks noChangeArrowheads="1"/>
          </p:cNvSpPr>
          <p:nvPr/>
        </p:nvSpPr>
        <p:spPr bwMode="gray">
          <a:xfrm>
            <a:off x="1086842" y="212248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prstClr val="white"/>
                </a:solidFill>
              </a:rPr>
              <a:t>1</a:t>
            </a:r>
          </a:p>
        </p:txBody>
      </p:sp>
      <p:grpSp>
        <p:nvGrpSpPr>
          <p:cNvPr id="58" name="Group 12"/>
          <p:cNvGrpSpPr>
            <a:grpSpLocks/>
          </p:cNvGrpSpPr>
          <p:nvPr/>
        </p:nvGrpSpPr>
        <p:grpSpPr bwMode="auto">
          <a:xfrm>
            <a:off x="889992" y="2938463"/>
            <a:ext cx="762000" cy="665162"/>
            <a:chOff x="3174" y="2656"/>
            <a:chExt cx="1549" cy="1351"/>
          </a:xfrm>
        </p:grpSpPr>
        <p:sp>
          <p:nvSpPr>
            <p:cNvPr id="62" name="AutoShape 1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AutoShape 1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AutoShape 15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59" name="Line 16"/>
          <p:cNvSpPr>
            <a:spLocks noChangeShapeType="1"/>
          </p:cNvSpPr>
          <p:nvPr/>
        </p:nvSpPr>
        <p:spPr bwMode="auto">
          <a:xfrm>
            <a:off x="1499592" y="3548063"/>
            <a:ext cx="66240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1" name="Text Box 18"/>
          <p:cNvSpPr txBox="1">
            <a:spLocks noChangeArrowheads="1"/>
          </p:cNvSpPr>
          <p:nvPr/>
        </p:nvSpPr>
        <p:spPr bwMode="gray">
          <a:xfrm>
            <a:off x="1086842" y="303688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66" name="Group 20"/>
          <p:cNvGrpSpPr>
            <a:grpSpLocks/>
          </p:cNvGrpSpPr>
          <p:nvPr/>
        </p:nvGrpSpPr>
        <p:grpSpPr bwMode="auto">
          <a:xfrm>
            <a:off x="889992" y="3830638"/>
            <a:ext cx="762000" cy="665162"/>
            <a:chOff x="1110" y="2656"/>
            <a:chExt cx="1549" cy="1351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AutoShape 23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67" name="Line 24"/>
          <p:cNvSpPr>
            <a:spLocks noChangeShapeType="1"/>
          </p:cNvSpPr>
          <p:nvPr/>
        </p:nvSpPr>
        <p:spPr bwMode="auto">
          <a:xfrm>
            <a:off x="1499592" y="4440238"/>
            <a:ext cx="66240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9" name="Text Box 26"/>
          <p:cNvSpPr txBox="1">
            <a:spLocks noChangeArrowheads="1"/>
          </p:cNvSpPr>
          <p:nvPr/>
        </p:nvSpPr>
        <p:spPr bwMode="gray">
          <a:xfrm>
            <a:off x="1086842" y="3929063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prstClr val="white"/>
                </a:solidFill>
              </a:rPr>
              <a:t>3</a:t>
            </a:r>
          </a:p>
        </p:txBody>
      </p:sp>
      <p:grpSp>
        <p:nvGrpSpPr>
          <p:cNvPr id="74" name="Group 28"/>
          <p:cNvGrpSpPr>
            <a:grpSpLocks/>
          </p:cNvGrpSpPr>
          <p:nvPr/>
        </p:nvGrpSpPr>
        <p:grpSpPr bwMode="auto">
          <a:xfrm>
            <a:off x="889992" y="4745038"/>
            <a:ext cx="762000" cy="665162"/>
            <a:chOff x="3174" y="2656"/>
            <a:chExt cx="1549" cy="1351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AutoShape 31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75" name="Line 32"/>
          <p:cNvSpPr>
            <a:spLocks noChangeShapeType="1"/>
          </p:cNvSpPr>
          <p:nvPr/>
        </p:nvSpPr>
        <p:spPr bwMode="auto">
          <a:xfrm>
            <a:off x="1499592" y="5354638"/>
            <a:ext cx="66240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7" name="Text Box 34"/>
          <p:cNvSpPr txBox="1">
            <a:spLocks noChangeArrowheads="1"/>
          </p:cNvSpPr>
          <p:nvPr/>
        </p:nvSpPr>
        <p:spPr bwMode="gray">
          <a:xfrm>
            <a:off x="1086842" y="4843463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843808" y="2103239"/>
            <a:ext cx="504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国内外基因测序技术现状</a:t>
            </a:r>
            <a:endParaRPr lang="en-US" altLang="zh-CN" sz="2400" b="1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2" name="Text Box 9"/>
          <p:cNvSpPr txBox="1">
            <a:spLocks noChangeArrowheads="1"/>
          </p:cNvSpPr>
          <p:nvPr/>
        </p:nvSpPr>
        <p:spPr bwMode="auto">
          <a:xfrm>
            <a:off x="1835696" y="2947010"/>
            <a:ext cx="9573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endParaRPr lang="en-US" altLang="zh-CN" sz="3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843808" y="2996952"/>
            <a:ext cx="5444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瀚海基因三代测序技术核心要点和原理</a:t>
            </a:r>
            <a:endParaRPr lang="en-US" altLang="zh-CN" sz="24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4" name="Text Box 9"/>
          <p:cNvSpPr txBox="1">
            <a:spLocks noChangeArrowheads="1"/>
          </p:cNvSpPr>
          <p:nvPr/>
        </p:nvSpPr>
        <p:spPr bwMode="auto">
          <a:xfrm>
            <a:off x="1835696" y="3883114"/>
            <a:ext cx="9573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成果</a:t>
            </a:r>
            <a:endParaRPr lang="en-US" altLang="zh-CN" sz="3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5" name="Text Box 9"/>
          <p:cNvSpPr txBox="1">
            <a:spLocks noChangeArrowheads="1"/>
          </p:cNvSpPr>
          <p:nvPr/>
        </p:nvSpPr>
        <p:spPr bwMode="auto">
          <a:xfrm>
            <a:off x="1835696" y="4819218"/>
            <a:ext cx="9573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展望</a:t>
            </a:r>
            <a:endParaRPr lang="en-US" altLang="zh-CN" sz="3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843808" y="3664475"/>
            <a:ext cx="5207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瀚海基因三代测序</a:t>
            </a:r>
            <a:r>
              <a:rPr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技术在肿瘤检测中的应用</a:t>
            </a:r>
            <a:endParaRPr lang="zh-CN" altLang="en-US" sz="2400" b="1" dirty="0">
              <a:solidFill>
                <a:prstClr val="black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843807" y="4509120"/>
            <a:ext cx="5207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瀚海基因三代测序</a:t>
            </a:r>
            <a:r>
              <a:rPr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技术发展规划和应用前景</a:t>
            </a:r>
            <a:endParaRPr lang="en-US" altLang="zh-CN" sz="24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8" name="灯片编号占位符 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68050" y="1787806"/>
            <a:ext cx="7354416" cy="9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99592" y="2638904"/>
            <a:ext cx="7362748" cy="9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39141" y="4593176"/>
            <a:ext cx="7362748" cy="9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9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830888" y="6448251"/>
            <a:ext cx="2133600" cy="365125"/>
          </a:xfrm>
        </p:spPr>
        <p:txBody>
          <a:bodyPr/>
          <a:lstStyle/>
          <a:p>
            <a:fld id="{7751BC3B-8C0B-441F-82B7-17E1D72911A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2494" y="44970"/>
            <a:ext cx="89867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瀚海</a:t>
            </a:r>
            <a:r>
              <a:rPr lang="zh-CN" altLang="en-US" sz="36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基因</a:t>
            </a:r>
            <a:r>
              <a:rPr lang="zh-CN" altLang="en-US" sz="36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三代测序技术在肿瘤检测中的应用</a:t>
            </a:r>
            <a:endParaRPr lang="zh-CN" altLang="en-US" sz="3600" b="1" dirty="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496" y="764704"/>
            <a:ext cx="9036000" cy="144016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7" y="2066524"/>
            <a:ext cx="2246058" cy="15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Lenovo\Documents\MyDocument\mypaper\SMTS\Table S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24" y="2224609"/>
            <a:ext cx="6199042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376944" y="1844824"/>
            <a:ext cx="2787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设计捕获探针和检测模板</a:t>
            </a:r>
            <a:endParaRPr lang="zh-CN" altLang="en-US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9512" y="1167135"/>
            <a:ext cx="864096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模型对象：三种癌症相关基因（</a:t>
            </a:r>
            <a:r>
              <a:rPr lang="en-US" altLang="zh-CN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EGFR</a:t>
            </a:r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KRAS</a:t>
            </a:r>
            <a:r>
              <a:rPr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BRAF</a:t>
            </a:r>
            <a:r>
              <a:rPr lang="zh-CN" altLang="en-US" sz="2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54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2494" y="44970"/>
            <a:ext cx="4600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瀚海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基因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三代测序技术在肿瘤检测中的应用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2494" y="419710"/>
            <a:ext cx="9036000" cy="45719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424347"/>
              </p:ext>
            </p:extLst>
          </p:nvPr>
        </p:nvGraphicFramePr>
        <p:xfrm>
          <a:off x="122494" y="1463630"/>
          <a:ext cx="8859465" cy="5258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7" name="工作表" r:id="rId3" imgW="7029390" imgH="4171766" progId="Excel.Sheet.12">
                  <p:embed/>
                </p:oleObj>
              </mc:Choice>
              <mc:Fallback>
                <p:oleObj name="工作表" r:id="rId3" imgW="7029390" imgH="4171766" progId="Excel.Sheet.12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494" y="1463630"/>
                        <a:ext cx="8859465" cy="52580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70689" y="689968"/>
            <a:ext cx="4305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DNA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测序结果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35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387648"/>
              </p:ext>
            </p:extLst>
          </p:nvPr>
        </p:nvGraphicFramePr>
        <p:xfrm>
          <a:off x="539552" y="1972727"/>
          <a:ext cx="8462962" cy="477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2" name="Prism 6" r:id="rId4" imgW="6455520" imgH="3693960" progId="Prism6.Document">
                  <p:embed/>
                </p:oleObj>
              </mc:Choice>
              <mc:Fallback>
                <p:oleObj name="Prism 6" r:id="rId4" imgW="6455520" imgH="3693960" progId="Prism6.Document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972727"/>
                        <a:ext cx="8462962" cy="477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3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0" y="-1714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3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15572" y="1116033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平均测序</a:t>
            </a:r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深度达到</a:t>
            </a:r>
            <a:r>
              <a:rPr lang="en-US" altLang="zh-CN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1954X</a:t>
            </a:r>
            <a:endParaRPr lang="zh-CN" altLang="en-US" sz="3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2494" y="44970"/>
            <a:ext cx="4600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瀚海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基因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三代测序技术在肿瘤检测中的应用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2494" y="419710"/>
            <a:ext cx="9036000" cy="45719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50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F4EA-99F2-45F3-8EFC-67B9E4BA7F73}" type="slidenum">
              <a:rPr lang="de-DE" smtClean="0"/>
              <a:t>25</a:t>
            </a:fld>
            <a:endParaRPr lang="de-DE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6118315"/>
              </p:ext>
            </p:extLst>
          </p:nvPr>
        </p:nvGraphicFramePr>
        <p:xfrm>
          <a:off x="-108520" y="2480702"/>
          <a:ext cx="5211215" cy="3579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1" r:id="rId3" imgW="7324344" imgH="5039868" progId="Prism6.Document">
                  <p:embed/>
                </p:oleObj>
              </mc:Choice>
              <mc:Fallback>
                <p:oleObj r:id="rId3" imgW="7324344" imgH="5039868" progId="Prism6.Documen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8520" y="2480702"/>
                        <a:ext cx="5211215" cy="35795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928690" y="1700808"/>
            <a:ext cx="3139254" cy="959044"/>
            <a:chOff x="1144714" y="2132856"/>
            <a:chExt cx="3139254" cy="959044"/>
          </a:xfrm>
        </p:grpSpPr>
        <p:sp>
          <p:nvSpPr>
            <p:cNvPr id="6" name="矩形 5"/>
            <p:cNvSpPr/>
            <p:nvPr/>
          </p:nvSpPr>
          <p:spPr>
            <a:xfrm>
              <a:off x="1824182" y="2132856"/>
              <a:ext cx="18117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测序深度</a:t>
              </a:r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准确度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1144714" y="2445569"/>
              <a:ext cx="31392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onsensus 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accuracy increases with coverage depth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321123"/>
              </p:ext>
            </p:extLst>
          </p:nvPr>
        </p:nvGraphicFramePr>
        <p:xfrm>
          <a:off x="4446588" y="2551113"/>
          <a:ext cx="4894262" cy="351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2" name="Prism 6" r:id="rId5" imgW="3892347" imgH="2753378" progId="Prism6.Document">
                  <p:embed/>
                </p:oleObj>
              </mc:Choice>
              <mc:Fallback>
                <p:oleObj name="Prism 6" r:id="rId5" imgW="3892347" imgH="2753378" progId="Prism6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6588" y="2551113"/>
                        <a:ext cx="4894262" cy="351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11"/>
          <p:cNvSpPr txBox="1"/>
          <p:nvPr/>
        </p:nvSpPr>
        <p:spPr>
          <a:xfrm>
            <a:off x="1376054" y="6023029"/>
            <a:ext cx="286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00C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1X</a:t>
            </a:r>
            <a:r>
              <a:rPr lang="zh-CN" altLang="en-US" b="1" dirty="0" smtClean="0">
                <a:solidFill>
                  <a:srgbClr val="0000C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覆盖准确度：</a:t>
            </a:r>
            <a:r>
              <a:rPr lang="en-US" altLang="zh-CN" b="1" dirty="0" smtClean="0">
                <a:solidFill>
                  <a:srgbClr val="0000C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95%</a:t>
            </a:r>
          </a:p>
          <a:p>
            <a:r>
              <a:rPr lang="en-US" altLang="zh-CN" b="1" dirty="0" smtClean="0">
                <a:solidFill>
                  <a:srgbClr val="0000C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5X</a:t>
            </a:r>
            <a:r>
              <a:rPr lang="zh-CN" altLang="en-US" b="1" dirty="0" smtClean="0">
                <a:solidFill>
                  <a:srgbClr val="0000C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以上覆盖准确度：</a:t>
            </a:r>
            <a:r>
              <a:rPr lang="en-US" altLang="zh-CN" b="1" dirty="0" smtClean="0">
                <a:solidFill>
                  <a:srgbClr val="0000C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100%</a:t>
            </a:r>
            <a:endParaRPr lang="zh-CN" altLang="en-US" b="1" dirty="0">
              <a:solidFill>
                <a:srgbClr val="0000CC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364088" y="1743018"/>
            <a:ext cx="3139254" cy="682045"/>
            <a:chOff x="1144714" y="2132856"/>
            <a:chExt cx="3139254" cy="682045"/>
          </a:xfrm>
        </p:grpSpPr>
        <p:sp>
          <p:nvSpPr>
            <p:cNvPr id="12" name="矩形 11"/>
            <p:cNvSpPr/>
            <p:nvPr/>
          </p:nvSpPr>
          <p:spPr>
            <a:xfrm>
              <a:off x="1997296" y="2132856"/>
              <a:ext cx="18117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原始序列错误率</a:t>
              </a:r>
              <a:endParaRPr lang="zh-CN" altLang="en-US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144714" y="2445569"/>
              <a:ext cx="31392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Error rate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TextBox 19"/>
          <p:cNvSpPr txBox="1"/>
          <p:nvPr/>
        </p:nvSpPr>
        <p:spPr>
          <a:xfrm>
            <a:off x="323528" y="914999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30X</a:t>
            </a:r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测序准确度达到</a:t>
            </a:r>
            <a:r>
              <a:rPr lang="en-US" altLang="zh-CN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100%</a:t>
            </a:r>
            <a:endParaRPr lang="zh-CN" altLang="en-US" sz="3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4168" y="2963618"/>
            <a:ext cx="1944216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Substitution</a:t>
            </a:r>
          </a:p>
          <a:p>
            <a:pPr algn="ctr">
              <a:lnSpc>
                <a:spcPct val="120000"/>
              </a:lnSpc>
            </a:pP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0.52</a:t>
            </a:r>
            <a:r>
              <a:rPr lang="en-US" altLang="zh-CN" sz="1400" b="1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±0.12%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2494" y="44970"/>
            <a:ext cx="4600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瀚海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基因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三代测序技术在肿瘤检测中的应用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2494" y="419710"/>
            <a:ext cx="9036000" cy="45719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3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200" y="6386330"/>
            <a:ext cx="2133600" cy="365125"/>
          </a:xfrm>
        </p:spPr>
        <p:txBody>
          <a:bodyPr/>
          <a:lstStyle/>
          <a:p>
            <a:fld id="{83FFF4EA-99F2-45F3-8EFC-67B9E4BA7F73}" type="slidenum">
              <a:rPr lang="de-DE" smtClean="0"/>
              <a:t>26</a:t>
            </a:fld>
            <a:endParaRPr lang="de-DE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507161"/>
              </p:ext>
            </p:extLst>
          </p:nvPr>
        </p:nvGraphicFramePr>
        <p:xfrm>
          <a:off x="896409" y="1612230"/>
          <a:ext cx="3783600" cy="2615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0" name="Prism 6" r:id="rId3" imgW="4084299" imgH="3046183" progId="Prism6.Document">
                  <p:embed/>
                </p:oleObj>
              </mc:Choice>
              <mc:Fallback>
                <p:oleObj name="Prism 6" r:id="rId3" imgW="4084299" imgH="3046183" progId="Prism6.Document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409" y="1612230"/>
                        <a:ext cx="3783600" cy="26152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2"/>
          <p:cNvSpPr txBox="1"/>
          <p:nvPr/>
        </p:nvSpPr>
        <p:spPr>
          <a:xfrm>
            <a:off x="1490375" y="133362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Wild:Mutant=100:0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5040850"/>
              </p:ext>
            </p:extLst>
          </p:nvPr>
        </p:nvGraphicFramePr>
        <p:xfrm>
          <a:off x="896409" y="4368544"/>
          <a:ext cx="3783600" cy="261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1" name="Prism 6" r:id="rId5" imgW="4084299" imgH="3046183" progId="Prism6.Document">
                  <p:embed/>
                </p:oleObj>
              </mc:Choice>
              <mc:Fallback>
                <p:oleObj name="Prism 6" r:id="rId5" imgW="4084299" imgH="3046183" progId="Prism6.Document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409" y="4368544"/>
                        <a:ext cx="3783600" cy="261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586707"/>
              </p:ext>
            </p:extLst>
          </p:nvPr>
        </p:nvGraphicFramePr>
        <p:xfrm>
          <a:off x="4533900" y="1612230"/>
          <a:ext cx="3782516" cy="256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2" name="Prism 6" r:id="rId7" imgW="4056929" imgH="2982075" progId="Prism6.Document">
                  <p:embed/>
                </p:oleObj>
              </mc:Choice>
              <mc:Fallback>
                <p:oleObj name="Prism 6" r:id="rId7" imgW="4056929" imgH="2982075" progId="Prism6.Document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3900" y="1612230"/>
                        <a:ext cx="3782516" cy="256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2"/>
          <p:cNvSpPr txBox="1"/>
          <p:nvPr/>
        </p:nvSpPr>
        <p:spPr>
          <a:xfrm>
            <a:off x="5076056" y="133362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Wild : Mutant=100:3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7"/>
          <p:cNvSpPr>
            <a:spLocks noChangeArrowheads="1"/>
          </p:cNvSpPr>
          <p:nvPr/>
        </p:nvSpPr>
        <p:spPr bwMode="auto">
          <a:xfrm>
            <a:off x="0" y="100661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854001"/>
              </p:ext>
            </p:extLst>
          </p:nvPr>
        </p:nvGraphicFramePr>
        <p:xfrm>
          <a:off x="4599518" y="4275622"/>
          <a:ext cx="4016978" cy="272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3" name="Prism 6" r:id="rId9" imgW="3709398" imgH="2515676" progId="Prism6.Document">
                  <p:embed/>
                </p:oleObj>
              </mc:Choice>
              <mc:Fallback>
                <p:oleObj name="Prism 6" r:id="rId9" imgW="3709398" imgH="2515676" progId="Prism6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9518" y="4275622"/>
                        <a:ext cx="4016978" cy="27267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2"/>
          <p:cNvSpPr txBox="1"/>
          <p:nvPr/>
        </p:nvSpPr>
        <p:spPr>
          <a:xfrm>
            <a:off x="1403648" y="4136048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Wild:Mutant=100:10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6924" y="1287263"/>
            <a:ext cx="500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(A)</a:t>
            </a:r>
            <a:endParaRPr lang="zh-CN" alt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15872" y="128726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(B)</a:t>
            </a:r>
            <a:endParaRPr lang="zh-CN" altLang="en-US" sz="2000" b="1" dirty="0"/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2411512" y="603293"/>
            <a:ext cx="4283968" cy="642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可以检测</a:t>
            </a:r>
            <a:r>
              <a:rPr lang="en-US" altLang="zh-CN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3%</a:t>
            </a:r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低频突变</a:t>
            </a:r>
            <a:endParaRPr lang="zh-CN" altLang="en-US" sz="3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6924" y="4109010"/>
            <a:ext cx="481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(C)</a:t>
            </a:r>
            <a:endParaRPr lang="zh-CN" alt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14028" y="4109010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(D)</a:t>
            </a:r>
            <a:endParaRPr lang="zh-CN" altLang="en-US" sz="2000" b="1" dirty="0"/>
          </a:p>
        </p:txBody>
      </p:sp>
      <p:sp>
        <p:nvSpPr>
          <p:cNvPr id="19" name="矩形 18"/>
          <p:cNvSpPr/>
          <p:nvPr/>
        </p:nvSpPr>
        <p:spPr>
          <a:xfrm>
            <a:off x="122494" y="44970"/>
            <a:ext cx="4600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瀚海</a:t>
            </a:r>
            <a:r>
              <a:rPr lang="zh-CN" altLang="en-US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基因</a:t>
            </a:r>
            <a:r>
              <a:rPr lang="zh-CN" altLang="en-US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三代测序技术在肿瘤检测中的应用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2494" y="419710"/>
            <a:ext cx="9036000" cy="45719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31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1"/>
          <p:cNvSpPr txBox="1">
            <a:spLocks/>
          </p:cNvSpPr>
          <p:nvPr/>
        </p:nvSpPr>
        <p:spPr>
          <a:xfrm>
            <a:off x="395536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  纲</a:t>
            </a:r>
            <a:endParaRPr lang="zh-CN" altLang="en-US" sz="50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0486" y="1124744"/>
            <a:ext cx="9036000" cy="144016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50" name="Group 4"/>
          <p:cNvGrpSpPr>
            <a:grpSpLocks/>
          </p:cNvGrpSpPr>
          <p:nvPr/>
        </p:nvGrpSpPr>
        <p:grpSpPr bwMode="auto">
          <a:xfrm>
            <a:off x="889992" y="2024063"/>
            <a:ext cx="762000" cy="665162"/>
            <a:chOff x="1110" y="2656"/>
            <a:chExt cx="1549" cy="1351"/>
          </a:xfrm>
        </p:grpSpPr>
        <p:sp>
          <p:nvSpPr>
            <p:cNvPr id="54" name="AutoShape 5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AutoShape 6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AutoShape 7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51" name="Line 8"/>
          <p:cNvSpPr>
            <a:spLocks noChangeShapeType="1"/>
          </p:cNvSpPr>
          <p:nvPr/>
        </p:nvSpPr>
        <p:spPr bwMode="auto">
          <a:xfrm>
            <a:off x="1499592" y="2633663"/>
            <a:ext cx="66240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2" name="Text Box 9"/>
          <p:cNvSpPr txBox="1">
            <a:spLocks noChangeArrowheads="1"/>
          </p:cNvSpPr>
          <p:nvPr/>
        </p:nvSpPr>
        <p:spPr bwMode="auto">
          <a:xfrm>
            <a:off x="1835696" y="2010906"/>
            <a:ext cx="9573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53" name="Text Box 10"/>
          <p:cNvSpPr txBox="1">
            <a:spLocks noChangeArrowheads="1"/>
          </p:cNvSpPr>
          <p:nvPr/>
        </p:nvSpPr>
        <p:spPr bwMode="gray">
          <a:xfrm>
            <a:off x="1086842" y="212248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prstClr val="white"/>
                </a:solidFill>
              </a:rPr>
              <a:t>1</a:t>
            </a:r>
          </a:p>
        </p:txBody>
      </p:sp>
      <p:grpSp>
        <p:nvGrpSpPr>
          <p:cNvPr id="58" name="Group 12"/>
          <p:cNvGrpSpPr>
            <a:grpSpLocks/>
          </p:cNvGrpSpPr>
          <p:nvPr/>
        </p:nvGrpSpPr>
        <p:grpSpPr bwMode="auto">
          <a:xfrm>
            <a:off x="889992" y="2938463"/>
            <a:ext cx="762000" cy="665162"/>
            <a:chOff x="3174" y="2656"/>
            <a:chExt cx="1549" cy="1351"/>
          </a:xfrm>
        </p:grpSpPr>
        <p:sp>
          <p:nvSpPr>
            <p:cNvPr id="62" name="AutoShape 1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AutoShape 1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AutoShape 15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59" name="Line 16"/>
          <p:cNvSpPr>
            <a:spLocks noChangeShapeType="1"/>
          </p:cNvSpPr>
          <p:nvPr/>
        </p:nvSpPr>
        <p:spPr bwMode="auto">
          <a:xfrm>
            <a:off x="1499592" y="3548063"/>
            <a:ext cx="66240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1" name="Text Box 18"/>
          <p:cNvSpPr txBox="1">
            <a:spLocks noChangeArrowheads="1"/>
          </p:cNvSpPr>
          <p:nvPr/>
        </p:nvSpPr>
        <p:spPr bwMode="gray">
          <a:xfrm>
            <a:off x="1086842" y="303688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66" name="Group 20"/>
          <p:cNvGrpSpPr>
            <a:grpSpLocks/>
          </p:cNvGrpSpPr>
          <p:nvPr/>
        </p:nvGrpSpPr>
        <p:grpSpPr bwMode="auto">
          <a:xfrm>
            <a:off x="889992" y="3830638"/>
            <a:ext cx="762000" cy="665162"/>
            <a:chOff x="1110" y="2656"/>
            <a:chExt cx="1549" cy="1351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AutoShape 23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67" name="Line 24"/>
          <p:cNvSpPr>
            <a:spLocks noChangeShapeType="1"/>
          </p:cNvSpPr>
          <p:nvPr/>
        </p:nvSpPr>
        <p:spPr bwMode="auto">
          <a:xfrm>
            <a:off x="1499592" y="4440238"/>
            <a:ext cx="66240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9" name="Text Box 26"/>
          <p:cNvSpPr txBox="1">
            <a:spLocks noChangeArrowheads="1"/>
          </p:cNvSpPr>
          <p:nvPr/>
        </p:nvSpPr>
        <p:spPr bwMode="gray">
          <a:xfrm>
            <a:off x="1086842" y="3929063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prstClr val="white"/>
                </a:solidFill>
              </a:rPr>
              <a:t>3</a:t>
            </a:r>
          </a:p>
        </p:txBody>
      </p:sp>
      <p:grpSp>
        <p:nvGrpSpPr>
          <p:cNvPr id="74" name="Group 28"/>
          <p:cNvGrpSpPr>
            <a:grpSpLocks/>
          </p:cNvGrpSpPr>
          <p:nvPr/>
        </p:nvGrpSpPr>
        <p:grpSpPr bwMode="auto">
          <a:xfrm>
            <a:off x="889992" y="4745038"/>
            <a:ext cx="762000" cy="665162"/>
            <a:chOff x="3174" y="2656"/>
            <a:chExt cx="1549" cy="1351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AutoShape 31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75" name="Line 32"/>
          <p:cNvSpPr>
            <a:spLocks noChangeShapeType="1"/>
          </p:cNvSpPr>
          <p:nvPr/>
        </p:nvSpPr>
        <p:spPr bwMode="auto">
          <a:xfrm>
            <a:off x="1499592" y="5354638"/>
            <a:ext cx="66240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7" name="Text Box 34"/>
          <p:cNvSpPr txBox="1">
            <a:spLocks noChangeArrowheads="1"/>
          </p:cNvSpPr>
          <p:nvPr/>
        </p:nvSpPr>
        <p:spPr bwMode="gray">
          <a:xfrm>
            <a:off x="1086842" y="4843463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843808" y="2103239"/>
            <a:ext cx="504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国内外基因测序技术现状</a:t>
            </a:r>
            <a:endParaRPr lang="en-US" altLang="zh-CN" sz="2400" b="1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2" name="Text Box 9"/>
          <p:cNvSpPr txBox="1">
            <a:spLocks noChangeArrowheads="1"/>
          </p:cNvSpPr>
          <p:nvPr/>
        </p:nvSpPr>
        <p:spPr bwMode="auto">
          <a:xfrm>
            <a:off x="1835696" y="2947010"/>
            <a:ext cx="9573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endParaRPr lang="en-US" altLang="zh-CN" sz="3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843808" y="2996952"/>
            <a:ext cx="5134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瀚海基因三代测序技术核心点和原理</a:t>
            </a:r>
            <a:endParaRPr lang="en-US" altLang="zh-CN" sz="24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4" name="Text Box 9"/>
          <p:cNvSpPr txBox="1">
            <a:spLocks noChangeArrowheads="1"/>
          </p:cNvSpPr>
          <p:nvPr/>
        </p:nvSpPr>
        <p:spPr bwMode="auto">
          <a:xfrm>
            <a:off x="1835696" y="3883114"/>
            <a:ext cx="9573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成果</a:t>
            </a:r>
            <a:endParaRPr lang="en-US" altLang="zh-CN" sz="3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5" name="Text Box 9"/>
          <p:cNvSpPr txBox="1">
            <a:spLocks noChangeArrowheads="1"/>
          </p:cNvSpPr>
          <p:nvPr/>
        </p:nvSpPr>
        <p:spPr bwMode="auto">
          <a:xfrm>
            <a:off x="1835696" y="4819218"/>
            <a:ext cx="9573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展望</a:t>
            </a:r>
            <a:endParaRPr lang="en-US" altLang="zh-CN" sz="3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843808" y="3664475"/>
            <a:ext cx="5207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瀚海基因三代测序</a:t>
            </a:r>
            <a:r>
              <a:rPr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技术在肿瘤检测中的应用</a:t>
            </a:r>
            <a:endParaRPr lang="zh-CN" altLang="en-US" sz="2400" b="1" dirty="0">
              <a:solidFill>
                <a:prstClr val="black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843807" y="4509120"/>
            <a:ext cx="5207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瀚海基因三代测序</a:t>
            </a:r>
            <a:r>
              <a:rPr lang="zh-CN" altLang="en-US" sz="24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技术发展规划和应用前景</a:t>
            </a:r>
            <a:endParaRPr lang="en-US" altLang="zh-CN" sz="24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8" name="灯片编号占位符 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68050" y="1787806"/>
            <a:ext cx="7354416" cy="9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81660" y="2837946"/>
            <a:ext cx="7362748" cy="9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99592" y="3630034"/>
            <a:ext cx="7362748" cy="9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4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 txBox="1">
            <a:spLocks noGrp="1"/>
          </p:cNvSpPr>
          <p:nvPr/>
        </p:nvSpPr>
        <p:spPr>
          <a:xfrm>
            <a:off x="6553200" y="6381328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r>
              <a:rPr lang="zh-CN" altLang="en-US" sz="1200" dirty="0">
                <a:solidFill>
                  <a:schemeClr val="tx1">
                    <a:tint val="75000"/>
                  </a:schemeClr>
                </a:solidFill>
                <a:ea typeface="华文细黑" pitchFamily="2" charset="-122"/>
              </a:rPr>
              <a:t>第 </a:t>
            </a:r>
            <a:fld id="{0EC425A8-91EC-43A5-879B-CF5946997C68}" type="slidenum">
              <a:rPr lang="zh-CN" altLang="en-US" sz="1200">
                <a:solidFill>
                  <a:schemeClr val="tx1">
                    <a:tint val="75000"/>
                  </a:schemeClr>
                </a:solidFill>
                <a:ea typeface="华文细黑" pitchFamily="2" charset="-122"/>
              </a:rPr>
              <a:pPr algn="r">
                <a:defRPr/>
              </a:pPr>
              <a:t>28</a:t>
            </a:fld>
            <a:r>
              <a:rPr lang="zh-CN" altLang="en-US" sz="1200" dirty="0">
                <a:solidFill>
                  <a:schemeClr val="tx1">
                    <a:tint val="75000"/>
                  </a:schemeClr>
                </a:solidFill>
                <a:ea typeface="华文细黑" pitchFamily="2" charset="-122"/>
              </a:rPr>
              <a:t> 页</a:t>
            </a:r>
          </a:p>
        </p:txBody>
      </p:sp>
      <p:grpSp>
        <p:nvGrpSpPr>
          <p:cNvPr id="5124" name="Group 163"/>
          <p:cNvGrpSpPr>
            <a:grpSpLocks/>
          </p:cNvGrpSpPr>
          <p:nvPr/>
        </p:nvGrpSpPr>
        <p:grpSpPr bwMode="auto">
          <a:xfrm>
            <a:off x="323528" y="980728"/>
            <a:ext cx="2963863" cy="2273672"/>
            <a:chOff x="993" y="1464"/>
            <a:chExt cx="1079" cy="754"/>
          </a:xfrm>
        </p:grpSpPr>
        <p:sp>
          <p:nvSpPr>
            <p:cNvPr id="132" name="Rektangel 3"/>
            <p:cNvSpPr/>
            <p:nvPr/>
          </p:nvSpPr>
          <p:spPr>
            <a:xfrm>
              <a:off x="1000" y="1504"/>
              <a:ext cx="1071" cy="713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25400" cap="flat" cmpd="sng" algn="ctr">
              <a:noFill/>
              <a:prstDash val="solid"/>
            </a:ln>
            <a:effectLst>
              <a:softEdge rad="63500"/>
            </a:effectLst>
          </p:spPr>
          <p:txBody>
            <a:bodyPr anchor="ctr"/>
            <a:lstStyle/>
            <a:p>
              <a:pPr algn="ctr">
                <a:defRPr/>
              </a:pPr>
              <a:endParaRPr lang="en-US" altLang="zh-CN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  <p:sp>
          <p:nvSpPr>
            <p:cNvPr id="133" name="Rectangle 167"/>
            <p:cNvSpPr>
              <a:spLocks noChangeArrowheads="1"/>
            </p:cNvSpPr>
            <p:nvPr/>
          </p:nvSpPr>
          <p:spPr bwMode="auto">
            <a:xfrm>
              <a:off x="993" y="1464"/>
              <a:ext cx="1058" cy="728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DBDBDB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</p:grpSp>
      <p:grpSp>
        <p:nvGrpSpPr>
          <p:cNvPr id="5129" name="Group 159"/>
          <p:cNvGrpSpPr>
            <a:grpSpLocks/>
          </p:cNvGrpSpPr>
          <p:nvPr/>
        </p:nvGrpSpPr>
        <p:grpSpPr bwMode="auto">
          <a:xfrm>
            <a:off x="287338" y="3999607"/>
            <a:ext cx="8713787" cy="569913"/>
            <a:chOff x="200" y="2551"/>
            <a:chExt cx="5489" cy="359"/>
          </a:xfrm>
        </p:grpSpPr>
        <p:sp>
          <p:nvSpPr>
            <p:cNvPr id="135" name="AutoShape 108"/>
            <p:cNvSpPr>
              <a:spLocks noChangeArrowheads="1"/>
            </p:cNvSpPr>
            <p:nvPr/>
          </p:nvSpPr>
          <p:spPr bwMode="auto">
            <a:xfrm>
              <a:off x="320" y="2635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36" name="AutoShape 109"/>
            <p:cNvSpPr>
              <a:spLocks noChangeArrowheads="1"/>
            </p:cNvSpPr>
            <p:nvPr/>
          </p:nvSpPr>
          <p:spPr bwMode="auto">
            <a:xfrm>
              <a:off x="420" y="2635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37" name="AutoShape 110"/>
            <p:cNvSpPr>
              <a:spLocks noChangeArrowheads="1"/>
            </p:cNvSpPr>
            <p:nvPr/>
          </p:nvSpPr>
          <p:spPr bwMode="auto">
            <a:xfrm>
              <a:off x="520" y="2635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38" name="AutoShape 111"/>
            <p:cNvSpPr>
              <a:spLocks noChangeArrowheads="1"/>
            </p:cNvSpPr>
            <p:nvPr/>
          </p:nvSpPr>
          <p:spPr bwMode="auto">
            <a:xfrm>
              <a:off x="620" y="2635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39" name="AutoShape 112"/>
            <p:cNvSpPr>
              <a:spLocks noChangeArrowheads="1"/>
            </p:cNvSpPr>
            <p:nvPr/>
          </p:nvSpPr>
          <p:spPr bwMode="auto">
            <a:xfrm>
              <a:off x="819" y="2635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40" name="AutoShape 113"/>
            <p:cNvSpPr>
              <a:spLocks noChangeArrowheads="1"/>
            </p:cNvSpPr>
            <p:nvPr/>
          </p:nvSpPr>
          <p:spPr bwMode="auto">
            <a:xfrm>
              <a:off x="719" y="2629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41" name="AutoShape 114"/>
            <p:cNvSpPr>
              <a:spLocks noChangeArrowheads="1"/>
            </p:cNvSpPr>
            <p:nvPr/>
          </p:nvSpPr>
          <p:spPr bwMode="auto">
            <a:xfrm>
              <a:off x="919" y="2629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42" name="AutoShape 115"/>
            <p:cNvSpPr>
              <a:spLocks noChangeArrowheads="1"/>
            </p:cNvSpPr>
            <p:nvPr/>
          </p:nvSpPr>
          <p:spPr bwMode="auto">
            <a:xfrm>
              <a:off x="1019" y="2629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43" name="AutoShape 116"/>
            <p:cNvSpPr>
              <a:spLocks noChangeArrowheads="1"/>
            </p:cNvSpPr>
            <p:nvPr/>
          </p:nvSpPr>
          <p:spPr bwMode="auto">
            <a:xfrm>
              <a:off x="1218" y="2629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44" name="AutoShape 117"/>
            <p:cNvSpPr>
              <a:spLocks noChangeArrowheads="1"/>
            </p:cNvSpPr>
            <p:nvPr/>
          </p:nvSpPr>
          <p:spPr bwMode="auto">
            <a:xfrm>
              <a:off x="1418" y="2629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45" name="AutoShape 118"/>
            <p:cNvSpPr>
              <a:spLocks noChangeArrowheads="1"/>
            </p:cNvSpPr>
            <p:nvPr/>
          </p:nvSpPr>
          <p:spPr bwMode="auto">
            <a:xfrm>
              <a:off x="1118" y="2629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46" name="AutoShape 119"/>
            <p:cNvSpPr>
              <a:spLocks noChangeArrowheads="1"/>
            </p:cNvSpPr>
            <p:nvPr/>
          </p:nvSpPr>
          <p:spPr bwMode="auto">
            <a:xfrm>
              <a:off x="1318" y="2629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47" name="AutoShape 120"/>
            <p:cNvSpPr>
              <a:spLocks noChangeArrowheads="1"/>
            </p:cNvSpPr>
            <p:nvPr/>
          </p:nvSpPr>
          <p:spPr bwMode="auto">
            <a:xfrm>
              <a:off x="1517" y="2629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48" name="AutoShape 121"/>
            <p:cNvSpPr>
              <a:spLocks noChangeArrowheads="1"/>
            </p:cNvSpPr>
            <p:nvPr/>
          </p:nvSpPr>
          <p:spPr bwMode="auto">
            <a:xfrm>
              <a:off x="1617" y="2629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49" name="AutoShape 122"/>
            <p:cNvSpPr>
              <a:spLocks noChangeArrowheads="1"/>
            </p:cNvSpPr>
            <p:nvPr/>
          </p:nvSpPr>
          <p:spPr bwMode="auto">
            <a:xfrm>
              <a:off x="1717" y="2629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50" name="AutoShape 123"/>
            <p:cNvSpPr>
              <a:spLocks noChangeArrowheads="1"/>
            </p:cNvSpPr>
            <p:nvPr/>
          </p:nvSpPr>
          <p:spPr bwMode="auto">
            <a:xfrm>
              <a:off x="1817" y="2629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51" name="AutoShape 124"/>
            <p:cNvSpPr>
              <a:spLocks noChangeArrowheads="1"/>
            </p:cNvSpPr>
            <p:nvPr/>
          </p:nvSpPr>
          <p:spPr bwMode="auto">
            <a:xfrm>
              <a:off x="1916" y="2629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52" name="AutoShape 125"/>
            <p:cNvSpPr>
              <a:spLocks noChangeArrowheads="1"/>
            </p:cNvSpPr>
            <p:nvPr/>
          </p:nvSpPr>
          <p:spPr bwMode="auto">
            <a:xfrm>
              <a:off x="2016" y="2629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53" name="AutoShape 126"/>
            <p:cNvSpPr>
              <a:spLocks noChangeArrowheads="1"/>
            </p:cNvSpPr>
            <p:nvPr/>
          </p:nvSpPr>
          <p:spPr bwMode="auto">
            <a:xfrm>
              <a:off x="2116" y="2629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54" name="AutoShape 127"/>
            <p:cNvSpPr>
              <a:spLocks noChangeArrowheads="1"/>
            </p:cNvSpPr>
            <p:nvPr/>
          </p:nvSpPr>
          <p:spPr bwMode="auto">
            <a:xfrm>
              <a:off x="2215" y="2629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55" name="AutoShape 128"/>
            <p:cNvSpPr>
              <a:spLocks noChangeArrowheads="1"/>
            </p:cNvSpPr>
            <p:nvPr/>
          </p:nvSpPr>
          <p:spPr bwMode="auto">
            <a:xfrm>
              <a:off x="2308" y="2631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56" name="AutoShape 129"/>
            <p:cNvSpPr>
              <a:spLocks noChangeArrowheads="1"/>
            </p:cNvSpPr>
            <p:nvPr/>
          </p:nvSpPr>
          <p:spPr bwMode="auto">
            <a:xfrm>
              <a:off x="2408" y="2631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57" name="AutoShape 130"/>
            <p:cNvSpPr>
              <a:spLocks noChangeArrowheads="1"/>
            </p:cNvSpPr>
            <p:nvPr/>
          </p:nvSpPr>
          <p:spPr bwMode="auto">
            <a:xfrm>
              <a:off x="2508" y="2631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58" name="AutoShape 131"/>
            <p:cNvSpPr>
              <a:spLocks noChangeArrowheads="1"/>
            </p:cNvSpPr>
            <p:nvPr/>
          </p:nvSpPr>
          <p:spPr bwMode="auto">
            <a:xfrm>
              <a:off x="2608" y="2631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59" name="AutoShape 132"/>
            <p:cNvSpPr>
              <a:spLocks noChangeArrowheads="1"/>
            </p:cNvSpPr>
            <p:nvPr/>
          </p:nvSpPr>
          <p:spPr bwMode="auto">
            <a:xfrm>
              <a:off x="2807" y="2631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60" name="AutoShape 133"/>
            <p:cNvSpPr>
              <a:spLocks noChangeArrowheads="1"/>
            </p:cNvSpPr>
            <p:nvPr/>
          </p:nvSpPr>
          <p:spPr bwMode="auto">
            <a:xfrm>
              <a:off x="2707" y="2625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61" name="AutoShape 134"/>
            <p:cNvSpPr>
              <a:spLocks noChangeArrowheads="1"/>
            </p:cNvSpPr>
            <p:nvPr/>
          </p:nvSpPr>
          <p:spPr bwMode="auto">
            <a:xfrm>
              <a:off x="2907" y="2625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62" name="AutoShape 135"/>
            <p:cNvSpPr>
              <a:spLocks noChangeArrowheads="1"/>
            </p:cNvSpPr>
            <p:nvPr/>
          </p:nvSpPr>
          <p:spPr bwMode="auto">
            <a:xfrm>
              <a:off x="3007" y="2625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63" name="AutoShape 136"/>
            <p:cNvSpPr>
              <a:spLocks noChangeArrowheads="1"/>
            </p:cNvSpPr>
            <p:nvPr/>
          </p:nvSpPr>
          <p:spPr bwMode="auto">
            <a:xfrm>
              <a:off x="3206" y="2625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64" name="AutoShape 137"/>
            <p:cNvSpPr>
              <a:spLocks noChangeArrowheads="1"/>
            </p:cNvSpPr>
            <p:nvPr/>
          </p:nvSpPr>
          <p:spPr bwMode="auto">
            <a:xfrm>
              <a:off x="3406" y="2625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65" name="AutoShape 138"/>
            <p:cNvSpPr>
              <a:spLocks noChangeArrowheads="1"/>
            </p:cNvSpPr>
            <p:nvPr/>
          </p:nvSpPr>
          <p:spPr bwMode="auto">
            <a:xfrm>
              <a:off x="3106" y="2625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66" name="AutoShape 139"/>
            <p:cNvSpPr>
              <a:spLocks noChangeArrowheads="1"/>
            </p:cNvSpPr>
            <p:nvPr/>
          </p:nvSpPr>
          <p:spPr bwMode="auto">
            <a:xfrm>
              <a:off x="3306" y="2625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67" name="AutoShape 140"/>
            <p:cNvSpPr>
              <a:spLocks noChangeArrowheads="1"/>
            </p:cNvSpPr>
            <p:nvPr/>
          </p:nvSpPr>
          <p:spPr bwMode="auto">
            <a:xfrm>
              <a:off x="3505" y="2625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68" name="AutoShape 141"/>
            <p:cNvSpPr>
              <a:spLocks noChangeArrowheads="1"/>
            </p:cNvSpPr>
            <p:nvPr/>
          </p:nvSpPr>
          <p:spPr bwMode="auto">
            <a:xfrm>
              <a:off x="3605" y="2625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69" name="AutoShape 142"/>
            <p:cNvSpPr>
              <a:spLocks noChangeArrowheads="1"/>
            </p:cNvSpPr>
            <p:nvPr/>
          </p:nvSpPr>
          <p:spPr bwMode="auto">
            <a:xfrm>
              <a:off x="3705" y="2625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70" name="AutoShape 143"/>
            <p:cNvSpPr>
              <a:spLocks noChangeArrowheads="1"/>
            </p:cNvSpPr>
            <p:nvPr/>
          </p:nvSpPr>
          <p:spPr bwMode="auto">
            <a:xfrm>
              <a:off x="3805" y="2625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71" name="AutoShape 144"/>
            <p:cNvSpPr>
              <a:spLocks noChangeArrowheads="1"/>
            </p:cNvSpPr>
            <p:nvPr/>
          </p:nvSpPr>
          <p:spPr bwMode="auto">
            <a:xfrm>
              <a:off x="3904" y="2625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72" name="AutoShape 145"/>
            <p:cNvSpPr>
              <a:spLocks noChangeArrowheads="1"/>
            </p:cNvSpPr>
            <p:nvPr/>
          </p:nvSpPr>
          <p:spPr bwMode="auto">
            <a:xfrm>
              <a:off x="4004" y="2625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73" name="AutoShape 146"/>
            <p:cNvSpPr>
              <a:spLocks noChangeArrowheads="1"/>
            </p:cNvSpPr>
            <p:nvPr/>
          </p:nvSpPr>
          <p:spPr bwMode="auto">
            <a:xfrm>
              <a:off x="4104" y="2625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74" name="AutoShape 147"/>
            <p:cNvSpPr>
              <a:spLocks noChangeArrowheads="1"/>
            </p:cNvSpPr>
            <p:nvPr/>
          </p:nvSpPr>
          <p:spPr bwMode="auto">
            <a:xfrm>
              <a:off x="4203" y="2625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75" name="AutoShape 148"/>
            <p:cNvSpPr>
              <a:spLocks noChangeArrowheads="1"/>
            </p:cNvSpPr>
            <p:nvPr/>
          </p:nvSpPr>
          <p:spPr bwMode="auto">
            <a:xfrm>
              <a:off x="4400" y="2620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76" name="AutoShape 149"/>
            <p:cNvSpPr>
              <a:spLocks noChangeArrowheads="1"/>
            </p:cNvSpPr>
            <p:nvPr/>
          </p:nvSpPr>
          <p:spPr bwMode="auto">
            <a:xfrm>
              <a:off x="4300" y="2620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77" name="AutoShape 150"/>
            <p:cNvSpPr>
              <a:spLocks noChangeArrowheads="1"/>
            </p:cNvSpPr>
            <p:nvPr/>
          </p:nvSpPr>
          <p:spPr bwMode="auto">
            <a:xfrm>
              <a:off x="4499" y="2620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78" name="AutoShape 151"/>
            <p:cNvSpPr>
              <a:spLocks noChangeArrowheads="1"/>
            </p:cNvSpPr>
            <p:nvPr/>
          </p:nvSpPr>
          <p:spPr bwMode="auto">
            <a:xfrm>
              <a:off x="4599" y="2620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79" name="AutoShape 152"/>
            <p:cNvSpPr>
              <a:spLocks noChangeArrowheads="1"/>
            </p:cNvSpPr>
            <p:nvPr/>
          </p:nvSpPr>
          <p:spPr bwMode="auto">
            <a:xfrm>
              <a:off x="4699" y="2620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80" name="AutoShape 153"/>
            <p:cNvSpPr>
              <a:spLocks noChangeArrowheads="1"/>
            </p:cNvSpPr>
            <p:nvPr/>
          </p:nvSpPr>
          <p:spPr bwMode="auto">
            <a:xfrm>
              <a:off x="4799" y="2620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81" name="AutoShape 154"/>
            <p:cNvSpPr>
              <a:spLocks noChangeArrowheads="1"/>
            </p:cNvSpPr>
            <p:nvPr/>
          </p:nvSpPr>
          <p:spPr bwMode="auto">
            <a:xfrm>
              <a:off x="4898" y="2620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82" name="AutoShape 155"/>
            <p:cNvSpPr>
              <a:spLocks noChangeArrowheads="1"/>
            </p:cNvSpPr>
            <p:nvPr/>
          </p:nvSpPr>
          <p:spPr bwMode="auto">
            <a:xfrm>
              <a:off x="4998" y="2620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83" name="AutoShape 156"/>
            <p:cNvSpPr>
              <a:spLocks noChangeArrowheads="1"/>
            </p:cNvSpPr>
            <p:nvPr/>
          </p:nvSpPr>
          <p:spPr bwMode="auto">
            <a:xfrm>
              <a:off x="5098" y="2620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84" name="AutoShape 157"/>
            <p:cNvSpPr>
              <a:spLocks noChangeArrowheads="1"/>
            </p:cNvSpPr>
            <p:nvPr/>
          </p:nvSpPr>
          <p:spPr bwMode="auto">
            <a:xfrm>
              <a:off x="5197" y="2620"/>
              <a:ext cx="133" cy="247"/>
            </a:xfrm>
            <a:prstGeom prst="chevron">
              <a:avLst>
                <a:gd name="adj" fmla="val 51130"/>
              </a:avLst>
            </a:prstGeom>
            <a:solidFill>
              <a:srgbClr val="EAEAE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85" name="Rectangle 158"/>
            <p:cNvSpPr>
              <a:spLocks noChangeArrowheads="1"/>
            </p:cNvSpPr>
            <p:nvPr/>
          </p:nvSpPr>
          <p:spPr bwMode="auto">
            <a:xfrm rot="10800000">
              <a:off x="200" y="2551"/>
              <a:ext cx="5489" cy="359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</p:grpSp>
      <p:grpSp>
        <p:nvGrpSpPr>
          <p:cNvPr id="5181" name="Group 161"/>
          <p:cNvGrpSpPr>
            <a:grpSpLocks/>
          </p:cNvGrpSpPr>
          <p:nvPr/>
        </p:nvGrpSpPr>
        <p:grpSpPr bwMode="auto">
          <a:xfrm>
            <a:off x="465138" y="3726557"/>
            <a:ext cx="7953375" cy="415925"/>
            <a:chOff x="312" y="2331"/>
            <a:chExt cx="5010" cy="262"/>
          </a:xfrm>
        </p:grpSpPr>
        <p:sp>
          <p:nvSpPr>
            <p:cNvPr id="187" name="AutoShape 54"/>
            <p:cNvSpPr>
              <a:spLocks noChangeArrowheads="1"/>
            </p:cNvSpPr>
            <p:nvPr/>
          </p:nvSpPr>
          <p:spPr bwMode="auto">
            <a:xfrm>
              <a:off x="312" y="2346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FF6600"/>
                </a:gs>
                <a:gs pos="50000">
                  <a:srgbClr val="FFCC00"/>
                </a:gs>
                <a:gs pos="100000">
                  <a:srgbClr val="FF66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88" name="AutoShape 55"/>
            <p:cNvSpPr>
              <a:spLocks noChangeArrowheads="1"/>
            </p:cNvSpPr>
            <p:nvPr/>
          </p:nvSpPr>
          <p:spPr bwMode="auto">
            <a:xfrm>
              <a:off x="412" y="2346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89" name="AutoShape 56"/>
            <p:cNvSpPr>
              <a:spLocks noChangeArrowheads="1"/>
            </p:cNvSpPr>
            <p:nvPr/>
          </p:nvSpPr>
          <p:spPr bwMode="auto">
            <a:xfrm>
              <a:off x="512" y="2346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90" name="AutoShape 57"/>
            <p:cNvSpPr>
              <a:spLocks noChangeArrowheads="1"/>
            </p:cNvSpPr>
            <p:nvPr/>
          </p:nvSpPr>
          <p:spPr bwMode="auto">
            <a:xfrm>
              <a:off x="612" y="2346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91" name="AutoShape 58"/>
            <p:cNvSpPr>
              <a:spLocks noChangeArrowheads="1"/>
            </p:cNvSpPr>
            <p:nvPr/>
          </p:nvSpPr>
          <p:spPr bwMode="auto">
            <a:xfrm>
              <a:off x="811" y="2346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92" name="AutoShape 59"/>
            <p:cNvSpPr>
              <a:spLocks noChangeArrowheads="1"/>
            </p:cNvSpPr>
            <p:nvPr/>
          </p:nvSpPr>
          <p:spPr bwMode="auto">
            <a:xfrm>
              <a:off x="711" y="2340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93" name="AutoShape 60"/>
            <p:cNvSpPr>
              <a:spLocks noChangeArrowheads="1"/>
            </p:cNvSpPr>
            <p:nvPr/>
          </p:nvSpPr>
          <p:spPr bwMode="auto">
            <a:xfrm>
              <a:off x="911" y="2340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94" name="AutoShape 61"/>
            <p:cNvSpPr>
              <a:spLocks noChangeArrowheads="1"/>
            </p:cNvSpPr>
            <p:nvPr/>
          </p:nvSpPr>
          <p:spPr bwMode="auto">
            <a:xfrm>
              <a:off x="1011" y="2340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95" name="AutoShape 62"/>
            <p:cNvSpPr>
              <a:spLocks noChangeArrowheads="1"/>
            </p:cNvSpPr>
            <p:nvPr/>
          </p:nvSpPr>
          <p:spPr bwMode="auto">
            <a:xfrm>
              <a:off x="1210" y="2340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96" name="AutoShape 63"/>
            <p:cNvSpPr>
              <a:spLocks noChangeArrowheads="1"/>
            </p:cNvSpPr>
            <p:nvPr/>
          </p:nvSpPr>
          <p:spPr bwMode="auto">
            <a:xfrm>
              <a:off x="1410" y="2340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97" name="AutoShape 64"/>
            <p:cNvSpPr>
              <a:spLocks noChangeArrowheads="1"/>
            </p:cNvSpPr>
            <p:nvPr/>
          </p:nvSpPr>
          <p:spPr bwMode="auto">
            <a:xfrm>
              <a:off x="1110" y="2340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98" name="AutoShape 65"/>
            <p:cNvSpPr>
              <a:spLocks noChangeArrowheads="1"/>
            </p:cNvSpPr>
            <p:nvPr/>
          </p:nvSpPr>
          <p:spPr bwMode="auto">
            <a:xfrm>
              <a:off x="1310" y="2340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199" name="AutoShape 66"/>
            <p:cNvSpPr>
              <a:spLocks noChangeArrowheads="1"/>
            </p:cNvSpPr>
            <p:nvPr/>
          </p:nvSpPr>
          <p:spPr bwMode="auto">
            <a:xfrm>
              <a:off x="1509" y="2340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00" name="AutoShape 67"/>
            <p:cNvSpPr>
              <a:spLocks noChangeArrowheads="1"/>
            </p:cNvSpPr>
            <p:nvPr/>
          </p:nvSpPr>
          <p:spPr bwMode="auto">
            <a:xfrm>
              <a:off x="1609" y="2340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FF6600"/>
                </a:gs>
                <a:gs pos="50000">
                  <a:srgbClr val="FFCC00"/>
                </a:gs>
                <a:gs pos="100000">
                  <a:srgbClr val="FF6600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01" name="AutoShape 68"/>
            <p:cNvSpPr>
              <a:spLocks noChangeArrowheads="1"/>
            </p:cNvSpPr>
            <p:nvPr/>
          </p:nvSpPr>
          <p:spPr bwMode="auto">
            <a:xfrm>
              <a:off x="1709" y="2340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02" name="AutoShape 69"/>
            <p:cNvSpPr>
              <a:spLocks noChangeArrowheads="1"/>
            </p:cNvSpPr>
            <p:nvPr/>
          </p:nvSpPr>
          <p:spPr bwMode="auto">
            <a:xfrm>
              <a:off x="1809" y="2340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03" name="AutoShape 70"/>
            <p:cNvSpPr>
              <a:spLocks noChangeArrowheads="1"/>
            </p:cNvSpPr>
            <p:nvPr/>
          </p:nvSpPr>
          <p:spPr bwMode="auto">
            <a:xfrm>
              <a:off x="1908" y="2340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04" name="AutoShape 71"/>
            <p:cNvSpPr>
              <a:spLocks noChangeArrowheads="1"/>
            </p:cNvSpPr>
            <p:nvPr/>
          </p:nvSpPr>
          <p:spPr bwMode="auto">
            <a:xfrm>
              <a:off x="2008" y="2340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05" name="AutoShape 72"/>
            <p:cNvSpPr>
              <a:spLocks noChangeArrowheads="1"/>
            </p:cNvSpPr>
            <p:nvPr/>
          </p:nvSpPr>
          <p:spPr bwMode="auto">
            <a:xfrm>
              <a:off x="2108" y="2340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06" name="AutoShape 73"/>
            <p:cNvSpPr>
              <a:spLocks noChangeArrowheads="1"/>
            </p:cNvSpPr>
            <p:nvPr/>
          </p:nvSpPr>
          <p:spPr bwMode="auto">
            <a:xfrm>
              <a:off x="2207" y="2340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07" name="AutoShape 74"/>
            <p:cNvSpPr>
              <a:spLocks noChangeArrowheads="1"/>
            </p:cNvSpPr>
            <p:nvPr/>
          </p:nvSpPr>
          <p:spPr bwMode="auto">
            <a:xfrm>
              <a:off x="2300" y="2342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08" name="AutoShape 75"/>
            <p:cNvSpPr>
              <a:spLocks noChangeArrowheads="1"/>
            </p:cNvSpPr>
            <p:nvPr/>
          </p:nvSpPr>
          <p:spPr bwMode="auto">
            <a:xfrm>
              <a:off x="2400" y="2342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09" name="AutoShape 76"/>
            <p:cNvSpPr>
              <a:spLocks noChangeArrowheads="1"/>
            </p:cNvSpPr>
            <p:nvPr/>
          </p:nvSpPr>
          <p:spPr bwMode="auto">
            <a:xfrm>
              <a:off x="2500" y="2342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10" name="AutoShape 77"/>
            <p:cNvSpPr>
              <a:spLocks noChangeArrowheads="1"/>
            </p:cNvSpPr>
            <p:nvPr/>
          </p:nvSpPr>
          <p:spPr bwMode="auto">
            <a:xfrm>
              <a:off x="2600" y="2342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11" name="AutoShape 78"/>
            <p:cNvSpPr>
              <a:spLocks noChangeArrowheads="1"/>
            </p:cNvSpPr>
            <p:nvPr/>
          </p:nvSpPr>
          <p:spPr bwMode="auto">
            <a:xfrm>
              <a:off x="2799" y="2342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12" name="AutoShape 79"/>
            <p:cNvSpPr>
              <a:spLocks noChangeArrowheads="1"/>
            </p:cNvSpPr>
            <p:nvPr/>
          </p:nvSpPr>
          <p:spPr bwMode="auto">
            <a:xfrm>
              <a:off x="2699" y="2336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13" name="AutoShape 80"/>
            <p:cNvSpPr>
              <a:spLocks noChangeArrowheads="1"/>
            </p:cNvSpPr>
            <p:nvPr/>
          </p:nvSpPr>
          <p:spPr bwMode="auto">
            <a:xfrm>
              <a:off x="2899" y="2336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FF6600"/>
                </a:gs>
                <a:gs pos="50000">
                  <a:srgbClr val="FFCC00"/>
                </a:gs>
                <a:gs pos="100000">
                  <a:srgbClr val="FF6600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14" name="AutoShape 81"/>
            <p:cNvSpPr>
              <a:spLocks noChangeArrowheads="1"/>
            </p:cNvSpPr>
            <p:nvPr/>
          </p:nvSpPr>
          <p:spPr bwMode="auto">
            <a:xfrm>
              <a:off x="2999" y="2336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15" name="AutoShape 82"/>
            <p:cNvSpPr>
              <a:spLocks noChangeArrowheads="1"/>
            </p:cNvSpPr>
            <p:nvPr/>
          </p:nvSpPr>
          <p:spPr bwMode="auto">
            <a:xfrm>
              <a:off x="3198" y="2336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16" name="AutoShape 83"/>
            <p:cNvSpPr>
              <a:spLocks noChangeArrowheads="1"/>
            </p:cNvSpPr>
            <p:nvPr/>
          </p:nvSpPr>
          <p:spPr bwMode="auto">
            <a:xfrm>
              <a:off x="3398" y="2336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17" name="AutoShape 84"/>
            <p:cNvSpPr>
              <a:spLocks noChangeArrowheads="1"/>
            </p:cNvSpPr>
            <p:nvPr/>
          </p:nvSpPr>
          <p:spPr bwMode="auto">
            <a:xfrm>
              <a:off x="3098" y="2336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18" name="AutoShape 85"/>
            <p:cNvSpPr>
              <a:spLocks noChangeArrowheads="1"/>
            </p:cNvSpPr>
            <p:nvPr/>
          </p:nvSpPr>
          <p:spPr bwMode="auto">
            <a:xfrm>
              <a:off x="3298" y="2336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19" name="AutoShape 86"/>
            <p:cNvSpPr>
              <a:spLocks noChangeArrowheads="1"/>
            </p:cNvSpPr>
            <p:nvPr/>
          </p:nvSpPr>
          <p:spPr bwMode="auto">
            <a:xfrm>
              <a:off x="3497" y="2336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20" name="AutoShape 87"/>
            <p:cNvSpPr>
              <a:spLocks noChangeArrowheads="1"/>
            </p:cNvSpPr>
            <p:nvPr/>
          </p:nvSpPr>
          <p:spPr bwMode="auto">
            <a:xfrm>
              <a:off x="3597" y="2336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21" name="AutoShape 88"/>
            <p:cNvSpPr>
              <a:spLocks noChangeArrowheads="1"/>
            </p:cNvSpPr>
            <p:nvPr/>
          </p:nvSpPr>
          <p:spPr bwMode="auto">
            <a:xfrm>
              <a:off x="3697" y="2336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22" name="AutoShape 89"/>
            <p:cNvSpPr>
              <a:spLocks noChangeArrowheads="1"/>
            </p:cNvSpPr>
            <p:nvPr/>
          </p:nvSpPr>
          <p:spPr bwMode="auto">
            <a:xfrm>
              <a:off x="3797" y="2336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23" name="AutoShape 90"/>
            <p:cNvSpPr>
              <a:spLocks noChangeArrowheads="1"/>
            </p:cNvSpPr>
            <p:nvPr/>
          </p:nvSpPr>
          <p:spPr bwMode="auto">
            <a:xfrm>
              <a:off x="3896" y="2336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24" name="AutoShape 91"/>
            <p:cNvSpPr>
              <a:spLocks noChangeArrowheads="1"/>
            </p:cNvSpPr>
            <p:nvPr/>
          </p:nvSpPr>
          <p:spPr bwMode="auto">
            <a:xfrm>
              <a:off x="3996" y="2336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25" name="AutoShape 92"/>
            <p:cNvSpPr>
              <a:spLocks noChangeArrowheads="1"/>
            </p:cNvSpPr>
            <p:nvPr/>
          </p:nvSpPr>
          <p:spPr bwMode="auto">
            <a:xfrm>
              <a:off x="4096" y="2336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26" name="AutoShape 93"/>
            <p:cNvSpPr>
              <a:spLocks noChangeArrowheads="1"/>
            </p:cNvSpPr>
            <p:nvPr/>
          </p:nvSpPr>
          <p:spPr bwMode="auto">
            <a:xfrm>
              <a:off x="4195" y="2336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FF6600"/>
                </a:gs>
                <a:gs pos="50000">
                  <a:srgbClr val="FFCC00"/>
                </a:gs>
                <a:gs pos="100000">
                  <a:srgbClr val="FF6600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27" name="AutoShape 94"/>
            <p:cNvSpPr>
              <a:spLocks noChangeArrowheads="1"/>
            </p:cNvSpPr>
            <p:nvPr/>
          </p:nvSpPr>
          <p:spPr bwMode="auto">
            <a:xfrm>
              <a:off x="4392" y="2331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28" name="AutoShape 95"/>
            <p:cNvSpPr>
              <a:spLocks noChangeArrowheads="1"/>
            </p:cNvSpPr>
            <p:nvPr/>
          </p:nvSpPr>
          <p:spPr bwMode="auto">
            <a:xfrm>
              <a:off x="4292" y="2331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29" name="AutoShape 96"/>
            <p:cNvSpPr>
              <a:spLocks noChangeArrowheads="1"/>
            </p:cNvSpPr>
            <p:nvPr/>
          </p:nvSpPr>
          <p:spPr bwMode="auto">
            <a:xfrm>
              <a:off x="4491" y="2331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30" name="AutoShape 97"/>
            <p:cNvSpPr>
              <a:spLocks noChangeArrowheads="1"/>
            </p:cNvSpPr>
            <p:nvPr/>
          </p:nvSpPr>
          <p:spPr bwMode="auto">
            <a:xfrm>
              <a:off x="4591" y="2331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31" name="AutoShape 98"/>
            <p:cNvSpPr>
              <a:spLocks noChangeArrowheads="1"/>
            </p:cNvSpPr>
            <p:nvPr/>
          </p:nvSpPr>
          <p:spPr bwMode="auto">
            <a:xfrm>
              <a:off x="4691" y="2331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32" name="AutoShape 99"/>
            <p:cNvSpPr>
              <a:spLocks noChangeArrowheads="1"/>
            </p:cNvSpPr>
            <p:nvPr/>
          </p:nvSpPr>
          <p:spPr bwMode="auto">
            <a:xfrm>
              <a:off x="4791" y="2331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33" name="AutoShape 100"/>
            <p:cNvSpPr>
              <a:spLocks noChangeArrowheads="1"/>
            </p:cNvSpPr>
            <p:nvPr/>
          </p:nvSpPr>
          <p:spPr bwMode="auto">
            <a:xfrm>
              <a:off x="4890" y="2331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34" name="AutoShape 101"/>
            <p:cNvSpPr>
              <a:spLocks noChangeArrowheads="1"/>
            </p:cNvSpPr>
            <p:nvPr/>
          </p:nvSpPr>
          <p:spPr bwMode="auto">
            <a:xfrm>
              <a:off x="4990" y="2331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35" name="AutoShape 102"/>
            <p:cNvSpPr>
              <a:spLocks noChangeArrowheads="1"/>
            </p:cNvSpPr>
            <p:nvPr/>
          </p:nvSpPr>
          <p:spPr bwMode="auto">
            <a:xfrm>
              <a:off x="5090" y="2331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186594"/>
                </a:gs>
                <a:gs pos="50000">
                  <a:srgbClr val="7ABFEA"/>
                </a:gs>
                <a:gs pos="100000">
                  <a:srgbClr val="186594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  <p:sp>
          <p:nvSpPr>
            <p:cNvPr id="236" name="AutoShape 103"/>
            <p:cNvSpPr>
              <a:spLocks noChangeArrowheads="1"/>
            </p:cNvSpPr>
            <p:nvPr/>
          </p:nvSpPr>
          <p:spPr bwMode="auto">
            <a:xfrm>
              <a:off x="5189" y="2331"/>
              <a:ext cx="133" cy="247"/>
            </a:xfrm>
            <a:prstGeom prst="chevron">
              <a:avLst>
                <a:gd name="adj" fmla="val 51130"/>
              </a:avLst>
            </a:prstGeom>
            <a:gradFill rotWithShape="1">
              <a:gsLst>
                <a:gs pos="0">
                  <a:srgbClr val="FF6600"/>
                </a:gs>
                <a:gs pos="50000">
                  <a:srgbClr val="FFCC00"/>
                </a:gs>
                <a:gs pos="100000">
                  <a:srgbClr val="FF6600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</p:grpSp>
      <p:sp>
        <p:nvSpPr>
          <p:cNvPr id="5233" name="Text Box 169"/>
          <p:cNvSpPr txBox="1">
            <a:spLocks noChangeArrowheads="1"/>
          </p:cNvSpPr>
          <p:nvPr/>
        </p:nvSpPr>
        <p:spPr bwMode="auto">
          <a:xfrm>
            <a:off x="395536" y="2585934"/>
            <a:ext cx="26923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 algn="ctr"/>
            <a:r>
              <a:rPr lang="zh-CN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首次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三代</a:t>
            </a:r>
            <a:r>
              <a:rPr lang="zh-CN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测序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r>
              <a:rPr lang="zh-CN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  <a:endParaRPr lang="zh-CN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9" name="Line 170"/>
          <p:cNvSpPr>
            <a:spLocks noChangeShapeType="1"/>
          </p:cNvSpPr>
          <p:nvPr/>
        </p:nvSpPr>
        <p:spPr bwMode="auto">
          <a:xfrm>
            <a:off x="1601788" y="3321032"/>
            <a:ext cx="0" cy="39600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kern="0">
              <a:solidFill>
                <a:sysClr val="windowText" lastClr="000000"/>
              </a:solidFill>
              <a:ea typeface="华文细黑" pitchFamily="2" charset="-122"/>
            </a:endParaRPr>
          </a:p>
        </p:txBody>
      </p:sp>
      <p:sp>
        <p:nvSpPr>
          <p:cNvPr id="5240" name="Text Box 180"/>
          <p:cNvSpPr txBox="1">
            <a:spLocks noChangeArrowheads="1"/>
          </p:cNvSpPr>
          <p:nvPr/>
        </p:nvSpPr>
        <p:spPr bwMode="auto">
          <a:xfrm>
            <a:off x="4680818" y="2708920"/>
            <a:ext cx="1403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1600">
                <a:ea typeface="微软雅黑" pitchFamily="34" charset="-122"/>
              </a:rPr>
              <a:t>这里添加说明</a:t>
            </a:r>
          </a:p>
        </p:txBody>
      </p:sp>
      <p:sp>
        <p:nvSpPr>
          <p:cNvPr id="244" name="Line 181"/>
          <p:cNvSpPr>
            <a:spLocks noChangeShapeType="1"/>
          </p:cNvSpPr>
          <p:nvPr/>
        </p:nvSpPr>
        <p:spPr bwMode="auto">
          <a:xfrm>
            <a:off x="6156176" y="3321032"/>
            <a:ext cx="0" cy="39600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ea typeface="华文细黑" pitchFamily="2" charset="-122"/>
            </a:endParaRPr>
          </a:p>
        </p:txBody>
      </p:sp>
      <p:grpSp>
        <p:nvGrpSpPr>
          <p:cNvPr id="5243" name="Group 183"/>
          <p:cNvGrpSpPr>
            <a:grpSpLocks/>
          </p:cNvGrpSpPr>
          <p:nvPr/>
        </p:nvGrpSpPr>
        <p:grpSpPr bwMode="auto">
          <a:xfrm>
            <a:off x="2570782" y="4663182"/>
            <a:ext cx="3081338" cy="2163762"/>
            <a:chOff x="993" y="1464"/>
            <a:chExt cx="1079" cy="754"/>
          </a:xfrm>
        </p:grpSpPr>
        <p:sp>
          <p:nvSpPr>
            <p:cNvPr id="247" name="Rektangel 3"/>
            <p:cNvSpPr/>
            <p:nvPr/>
          </p:nvSpPr>
          <p:spPr>
            <a:xfrm>
              <a:off x="1000" y="1504"/>
              <a:ext cx="1071" cy="713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25400" cap="flat" cmpd="sng" algn="ctr">
              <a:noFill/>
              <a:prstDash val="solid"/>
            </a:ln>
            <a:effectLst>
              <a:softEdge rad="63500"/>
            </a:effectLst>
          </p:spPr>
          <p:txBody>
            <a:bodyPr anchor="ctr"/>
            <a:lstStyle/>
            <a:p>
              <a:pPr algn="ctr">
                <a:defRPr/>
              </a:pPr>
              <a:endParaRPr lang="en-US" altLang="zh-CN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  <p:sp>
          <p:nvSpPr>
            <p:cNvPr id="248" name="Rectangle 187"/>
            <p:cNvSpPr>
              <a:spLocks noChangeArrowheads="1"/>
            </p:cNvSpPr>
            <p:nvPr/>
          </p:nvSpPr>
          <p:spPr bwMode="auto">
            <a:xfrm>
              <a:off x="993" y="1464"/>
              <a:ext cx="1058" cy="728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DBDBDB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</p:grpSp>
      <p:sp>
        <p:nvSpPr>
          <p:cNvPr id="5248" name="Text Box 189"/>
          <p:cNvSpPr txBox="1">
            <a:spLocks noChangeArrowheads="1"/>
          </p:cNvSpPr>
          <p:nvPr/>
        </p:nvSpPr>
        <p:spPr bwMode="auto">
          <a:xfrm>
            <a:off x="2673334" y="5334307"/>
            <a:ext cx="10639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 algn="ctr"/>
            <a:r>
              <a:rPr lang="zh-CN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第三代测序仪工程机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50" name="Line 190"/>
          <p:cNvSpPr>
            <a:spLocks noChangeShapeType="1"/>
          </p:cNvSpPr>
          <p:nvPr/>
        </p:nvSpPr>
        <p:spPr bwMode="auto">
          <a:xfrm>
            <a:off x="4067944" y="4149080"/>
            <a:ext cx="0" cy="468313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ea typeface="华文细黑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16188" y="3347700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96" y="980728"/>
            <a:ext cx="2352528" cy="1568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292452" y="4221088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dirty="0"/>
          </a:p>
        </p:txBody>
      </p:sp>
      <p:pic>
        <p:nvPicPr>
          <p:cNvPr id="1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603" y="4797152"/>
            <a:ext cx="1811894" cy="1842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372200" y="3347700"/>
            <a:ext cx="167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年下半年</a:t>
            </a:r>
            <a:endParaRPr lang="zh-CN" altLang="en-US" dirty="0"/>
          </a:p>
        </p:txBody>
      </p:sp>
      <p:grpSp>
        <p:nvGrpSpPr>
          <p:cNvPr id="240" name="Group 174"/>
          <p:cNvGrpSpPr>
            <a:grpSpLocks/>
          </p:cNvGrpSpPr>
          <p:nvPr/>
        </p:nvGrpSpPr>
        <p:grpSpPr bwMode="auto">
          <a:xfrm>
            <a:off x="4560465" y="980728"/>
            <a:ext cx="3330997" cy="2273672"/>
            <a:chOff x="993" y="1464"/>
            <a:chExt cx="1079" cy="754"/>
          </a:xfrm>
        </p:grpSpPr>
        <p:sp>
          <p:nvSpPr>
            <p:cNvPr id="243" name="Rektangel 3"/>
            <p:cNvSpPr/>
            <p:nvPr/>
          </p:nvSpPr>
          <p:spPr>
            <a:xfrm>
              <a:off x="1000" y="1504"/>
              <a:ext cx="1071" cy="713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25400" cap="flat" cmpd="sng" algn="ctr">
              <a:noFill/>
              <a:prstDash val="solid"/>
            </a:ln>
            <a:effectLst>
              <a:softEdge rad="63500"/>
            </a:effectLst>
          </p:spPr>
          <p:txBody>
            <a:bodyPr anchor="ctr"/>
            <a:lstStyle/>
            <a:p>
              <a:pPr algn="ctr">
                <a:defRPr/>
              </a:pPr>
              <a:endParaRPr lang="en-US" altLang="zh-CN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  <p:sp>
          <p:nvSpPr>
            <p:cNvPr id="245" name="Rectangle 178"/>
            <p:cNvSpPr>
              <a:spLocks noChangeArrowheads="1"/>
            </p:cNvSpPr>
            <p:nvPr/>
          </p:nvSpPr>
          <p:spPr bwMode="auto">
            <a:xfrm>
              <a:off x="993" y="1464"/>
              <a:ext cx="1058" cy="728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DBDBDB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Text" lastClr="000000"/>
                </a:solidFill>
                <a:ea typeface="华文细黑" pitchFamily="2" charset="-122"/>
              </a:endParaRPr>
            </a:p>
          </p:txBody>
        </p:sp>
      </p:grpSp>
      <p:sp>
        <p:nvSpPr>
          <p:cNvPr id="246" name="Text Box 180"/>
          <p:cNvSpPr txBox="1">
            <a:spLocks noChangeArrowheads="1"/>
          </p:cNvSpPr>
          <p:nvPr/>
        </p:nvSpPr>
        <p:spPr bwMode="auto">
          <a:xfrm>
            <a:off x="5071794" y="2771800"/>
            <a:ext cx="223651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0"/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完成试用机，开放试用</a:t>
            </a:r>
          </a:p>
        </p:txBody>
      </p:sp>
      <p:pic>
        <p:nvPicPr>
          <p:cNvPr id="25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534" y="1425501"/>
            <a:ext cx="908143" cy="92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052736"/>
            <a:ext cx="908143" cy="92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497509"/>
            <a:ext cx="908143" cy="92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9" name="矩形 258"/>
          <p:cNvSpPr/>
          <p:nvPr/>
        </p:nvSpPr>
        <p:spPr>
          <a:xfrm>
            <a:off x="35496" y="692696"/>
            <a:ext cx="9036000" cy="144016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60" name="矩形 259"/>
          <p:cNvSpPr/>
          <p:nvPr/>
        </p:nvSpPr>
        <p:spPr>
          <a:xfrm>
            <a:off x="899592" y="44624"/>
            <a:ext cx="73885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瀚海基因三代测序技术发展</a:t>
            </a:r>
            <a:r>
              <a:rPr lang="zh-CN" altLang="en-US" sz="4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规划</a:t>
            </a:r>
            <a:endParaRPr lang="en-US" altLang="zh-CN" sz="40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 rot="20974474">
            <a:off x="4247359" y="5951173"/>
            <a:ext cx="148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GenoCare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02627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0536" y="705026"/>
            <a:ext cx="9036000" cy="144016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9592" y="44624"/>
            <a:ext cx="63594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瀚海基因三代测序</a:t>
            </a:r>
            <a:r>
              <a:rPr lang="zh-CN" altLang="en-US" sz="4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技术优势</a:t>
            </a:r>
            <a:endParaRPr lang="en-US" altLang="zh-CN" sz="40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63688" y="1578858"/>
            <a:ext cx="1572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 smtClean="0"/>
              <a:t>Illumina </a:t>
            </a:r>
            <a:endParaRPr lang="zh-CN" altLang="en-US" sz="30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2069237" y="645333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2-3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天</a:t>
            </a:r>
          </a:p>
        </p:txBody>
      </p:sp>
      <p:sp>
        <p:nvSpPr>
          <p:cNvPr id="9" name="文本框 5"/>
          <p:cNvSpPr txBox="1"/>
          <p:nvPr/>
        </p:nvSpPr>
        <p:spPr>
          <a:xfrm>
            <a:off x="5810844" y="865472"/>
            <a:ext cx="166744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单分子测序</a:t>
            </a:r>
            <a:endParaRPr lang="zh-CN" altLang="en-US" sz="23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73788" y="2276872"/>
            <a:ext cx="3266164" cy="2232248"/>
            <a:chOff x="380256" y="1484784"/>
            <a:chExt cx="3687688" cy="263005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0488" y="1628800"/>
              <a:ext cx="1567456" cy="2475118"/>
            </a:xfrm>
            <a:prstGeom prst="rect">
              <a:avLst/>
            </a:prstGeom>
          </p:spPr>
        </p:pic>
        <p:pic>
          <p:nvPicPr>
            <p:cNvPr id="12" name="Picture 2" descr="https://www.neb.com/~/media/NebUs/Page%20Images/NEBnext%20new%20workflow%20images/DNA/Illumina_UltraDNAWorkflow_011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256" y="1484784"/>
              <a:ext cx="1824367" cy="2630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圆角矩形 12"/>
          <p:cNvSpPr/>
          <p:nvPr/>
        </p:nvSpPr>
        <p:spPr bwMode="auto">
          <a:xfrm>
            <a:off x="457200" y="2060848"/>
            <a:ext cx="4114800" cy="4423846"/>
          </a:xfrm>
          <a:prstGeom prst="roundRect">
            <a:avLst/>
          </a:prstGeom>
          <a:noFill/>
          <a:ln w="12700">
            <a:solidFill>
              <a:srgbClr val="A5002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2708920"/>
            <a:ext cx="1191888" cy="2016224"/>
          </a:xfrm>
          <a:prstGeom prst="rect">
            <a:avLst/>
          </a:prstGeom>
        </p:spPr>
      </p:pic>
      <p:sp>
        <p:nvSpPr>
          <p:cNvPr id="15" name="文本框 9"/>
          <p:cNvSpPr txBox="1"/>
          <p:nvPr/>
        </p:nvSpPr>
        <p:spPr>
          <a:xfrm>
            <a:off x="6732240" y="644404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几小时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5148064" y="2060848"/>
            <a:ext cx="3384376" cy="4303446"/>
          </a:xfrm>
          <a:prstGeom prst="roundRect">
            <a:avLst/>
          </a:prstGeom>
          <a:noFill/>
          <a:ln w="12700">
            <a:solidFill>
              <a:srgbClr val="A5002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794632" y="4545469"/>
            <a:ext cx="3273312" cy="1691843"/>
            <a:chOff x="467545" y="2348880"/>
            <a:chExt cx="4248471" cy="2373182"/>
          </a:xfrm>
        </p:grpSpPr>
        <p:pic>
          <p:nvPicPr>
            <p:cNvPr id="19" name="Picture 2" descr="http://www.yerkes.emory.edu/nhp_genomics_core/Equipment/QIAcube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412" y="2391349"/>
              <a:ext cx="832244" cy="1109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tools.thermofisher.com/content/sfs/prodImages/high/Covaris%20M220%20Focused-ultrasonicator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784" y="2461703"/>
              <a:ext cx="785929" cy="96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gcf.uta.edu/images/Nanodrop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81188"/>
              <a:ext cx="859502" cy="947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http://www.bio-equip.com.cn/images/62124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5" y="3725393"/>
              <a:ext cx="1008112" cy="855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0" descr="http://img2.app17.com/products/big/20120903/201209030411451778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0641" y="3507495"/>
              <a:ext cx="859231" cy="1145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2" descr="http://www.szxtd56.com/upLoad/product/month_1204/201204232208568439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600" y="3356992"/>
              <a:ext cx="775392" cy="1342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 descr="http://cmgm.stanford.edu/pan/images/qPCR/qpcr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0081" y="2348880"/>
              <a:ext cx="735935" cy="116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6" descr="http://gcf.uta.edu/images/agilent2100.gif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3573016"/>
              <a:ext cx="787494" cy="1149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8" descr="http://www.eaderly.com/buy2buyupfile/2012891404158877b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64" y="2491155"/>
              <a:ext cx="703384" cy="93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组合 27"/>
          <p:cNvGrpSpPr/>
          <p:nvPr/>
        </p:nvGrpSpPr>
        <p:grpSpPr>
          <a:xfrm>
            <a:off x="5651164" y="4943640"/>
            <a:ext cx="2593244" cy="1005640"/>
            <a:chOff x="5446400" y="2268036"/>
            <a:chExt cx="3454098" cy="1339247"/>
          </a:xfrm>
        </p:grpSpPr>
        <p:pic>
          <p:nvPicPr>
            <p:cNvPr id="29" name="Picture 2" descr="http://www.yerkes.emory.edu/nhp_genomics_core/Equipment/QIAcube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6400" y="2276872"/>
              <a:ext cx="997808" cy="1330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 descr="http://gcf.uta.edu/images/Nanodrop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2276871"/>
              <a:ext cx="1206453" cy="1330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http://tools.thermofisher.com/content/sfs/prodImages/high/Covaris%20M220%20Focused-ultrasonicator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2360" y="2268036"/>
              <a:ext cx="1088138" cy="1339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5159276" y="1355720"/>
            <a:ext cx="33619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优势</a:t>
            </a:r>
            <a:r>
              <a:rPr lang="en-US" altLang="zh-CN" sz="23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3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：样品制备简单</a:t>
            </a:r>
            <a:endParaRPr lang="zh-CN" altLang="en-US" sz="23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95215" y="1666868"/>
            <a:ext cx="446449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优势</a:t>
            </a:r>
            <a:r>
              <a:rPr lang="en-US" altLang="zh-CN" sz="23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3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：无</a:t>
            </a:r>
            <a:r>
              <a:rPr lang="en-US" altLang="zh-CN" sz="23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PCR</a:t>
            </a:r>
            <a:r>
              <a:rPr lang="zh-CN" altLang="en-US" sz="23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扩增引起的偏差</a:t>
            </a:r>
            <a:endParaRPr lang="zh-CN" altLang="en-US" sz="2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94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20"/>
          <p:cNvSpPr txBox="1">
            <a:spLocks noChangeArrowheads="1"/>
          </p:cNvSpPr>
          <p:nvPr/>
        </p:nvSpPr>
        <p:spPr bwMode="auto">
          <a:xfrm>
            <a:off x="251247" y="2187352"/>
            <a:ext cx="1368425" cy="698822"/>
          </a:xfrm>
          <a:prstGeom prst="rect">
            <a:avLst/>
          </a:prstGeom>
          <a:noFill/>
          <a:ln w="19050">
            <a:noFill/>
            <a:prstDash val="sysDash"/>
            <a:miter lim="800000"/>
            <a:headEnd/>
            <a:tailEnd/>
          </a:ln>
        </p:spPr>
        <p:txBody>
          <a:bodyPr tIns="90000" bIns="9000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400" b="1" dirty="0" smtClean="0">
                <a:latin typeface="微软雅黑" pitchFamily="34" charset="-122"/>
              </a:rPr>
              <a:t>Sanger</a:t>
            </a:r>
            <a:r>
              <a:rPr kumimoji="1" lang="zh-CN" altLang="en-US" sz="1400" b="1" dirty="0" smtClean="0">
                <a:latin typeface="微软雅黑" pitchFamily="34" charset="-122"/>
              </a:rPr>
              <a:t>获诺贝尔奖</a:t>
            </a:r>
            <a:endParaRPr kumimoji="1" lang="zh-CN" altLang="en-US" sz="1400" b="1" dirty="0">
              <a:latin typeface="微软雅黑" pitchFamily="34" charset="-122"/>
            </a:endParaRPr>
          </a:p>
        </p:txBody>
      </p:sp>
      <p:cxnSp>
        <p:nvCxnSpPr>
          <p:cNvPr id="5" name="直接连接符 4"/>
          <p:cNvCxnSpPr>
            <a:cxnSpLocks noChangeShapeType="1"/>
          </p:cNvCxnSpPr>
          <p:nvPr/>
        </p:nvCxnSpPr>
        <p:spPr bwMode="auto">
          <a:xfrm flipV="1">
            <a:off x="276225" y="4083125"/>
            <a:ext cx="8639175" cy="9525"/>
          </a:xfrm>
          <a:prstGeom prst="line">
            <a:avLst/>
          </a:prstGeom>
          <a:noFill/>
          <a:ln w="63500">
            <a:solidFill>
              <a:srgbClr val="003300"/>
            </a:solidFill>
            <a:round/>
            <a:headEnd/>
            <a:tailEnd type="arrow" w="med" len="med"/>
          </a:ln>
          <a:effectLst>
            <a:outerShdw blurRad="63500" dist="38100" dir="2700000" algn="tl" rotWithShape="0">
              <a:srgbClr val="000000">
                <a:alpha val="39998"/>
              </a:srgbClr>
            </a:outerShdw>
          </a:effectLst>
          <a:extLst/>
        </p:spPr>
      </p:cxnSp>
      <p:sp>
        <p:nvSpPr>
          <p:cNvPr id="3076" name="TextBox 12"/>
          <p:cNvSpPr txBox="1">
            <a:spLocks noChangeArrowheads="1"/>
          </p:cNvSpPr>
          <p:nvPr/>
        </p:nvSpPr>
        <p:spPr bwMode="auto">
          <a:xfrm>
            <a:off x="179512" y="5354632"/>
            <a:ext cx="129180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en-US" altLang="zh-CN" sz="1400" b="1" dirty="0">
                <a:latin typeface="微软雅黑" pitchFamily="34" charset="-122"/>
              </a:rPr>
              <a:t>Sanger</a:t>
            </a:r>
            <a:r>
              <a:rPr kumimoji="1" lang="zh-CN" altLang="en-US" sz="1400" b="1" dirty="0">
                <a:latin typeface="微软雅黑" pitchFamily="34" charset="-122"/>
              </a:rPr>
              <a:t>双脱氧核苷酸末端终止测序</a:t>
            </a:r>
            <a:r>
              <a:rPr kumimoji="1" lang="zh-CN" altLang="en-US" sz="1400" b="1" dirty="0" smtClean="0">
                <a:latin typeface="微软雅黑" pitchFamily="34" charset="-122"/>
              </a:rPr>
              <a:t>法</a:t>
            </a:r>
            <a:endParaRPr lang="zh-CN" altLang="en-US" sz="1200" b="1" dirty="0">
              <a:latin typeface="微软雅黑" pitchFamily="34" charset="-122"/>
            </a:endParaRPr>
          </a:p>
        </p:txBody>
      </p:sp>
      <p:sp>
        <p:nvSpPr>
          <p:cNvPr id="3077" name="矩形 22"/>
          <p:cNvSpPr>
            <a:spLocks noChangeArrowheads="1"/>
          </p:cNvSpPr>
          <p:nvPr/>
        </p:nvSpPr>
        <p:spPr bwMode="auto">
          <a:xfrm>
            <a:off x="565150" y="4237112"/>
            <a:ext cx="977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84FA9"/>
                </a:solidFill>
                <a:latin typeface="微软雅黑" pitchFamily="34" charset="-122"/>
              </a:rPr>
              <a:t>1977</a:t>
            </a:r>
            <a:r>
              <a:rPr lang="zh-CN" altLang="en-US" b="1" dirty="0">
                <a:solidFill>
                  <a:srgbClr val="184FA9"/>
                </a:solidFill>
                <a:latin typeface="微软雅黑" pitchFamily="34" charset="-122"/>
              </a:rPr>
              <a:t>年</a:t>
            </a:r>
            <a:endParaRPr lang="zh-CN" altLang="en-US" dirty="0">
              <a:latin typeface="Calibri" pitchFamily="34" charset="0"/>
            </a:endParaRPr>
          </a:p>
        </p:txBody>
      </p:sp>
      <p:cxnSp>
        <p:nvCxnSpPr>
          <p:cNvPr id="3078" name="直接连接符 27"/>
          <p:cNvCxnSpPr>
            <a:cxnSpLocks noChangeShapeType="1"/>
          </p:cNvCxnSpPr>
          <p:nvPr/>
        </p:nvCxnSpPr>
        <p:spPr bwMode="auto">
          <a:xfrm rot="5400000">
            <a:off x="432073" y="3615606"/>
            <a:ext cx="936625" cy="1587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oval" w="lg" len="lg"/>
            <a:tailEnd type="oval" w="lg" len="lg"/>
          </a:ln>
        </p:spPr>
      </p:cxnSp>
      <p:sp>
        <p:nvSpPr>
          <p:cNvPr id="3080" name="矩形 39"/>
          <p:cNvSpPr>
            <a:spLocks noChangeArrowheads="1"/>
          </p:cNvSpPr>
          <p:nvPr/>
        </p:nvSpPr>
        <p:spPr bwMode="auto">
          <a:xfrm>
            <a:off x="1141413" y="3489400"/>
            <a:ext cx="9779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84FA9"/>
                </a:solidFill>
                <a:latin typeface="微软雅黑" pitchFamily="34" charset="-122"/>
              </a:rPr>
              <a:t>1980</a:t>
            </a:r>
            <a:r>
              <a:rPr lang="zh-CN" altLang="en-US" b="1" dirty="0">
                <a:solidFill>
                  <a:srgbClr val="184FA9"/>
                </a:solidFill>
                <a:latin typeface="微软雅黑" pitchFamily="34" charset="-122"/>
              </a:rPr>
              <a:t>年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3083" name="矩形 26"/>
          <p:cNvSpPr>
            <a:spLocks noChangeArrowheads="1"/>
          </p:cNvSpPr>
          <p:nvPr/>
        </p:nvSpPr>
        <p:spPr bwMode="auto">
          <a:xfrm>
            <a:off x="7020272" y="3429000"/>
            <a:ext cx="9877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184FA9"/>
                </a:solidFill>
                <a:latin typeface="微软雅黑" pitchFamily="34" charset="-122"/>
              </a:rPr>
              <a:t>2009</a:t>
            </a:r>
            <a:r>
              <a:rPr lang="zh-CN" altLang="en-US" b="1" dirty="0" smtClean="0">
                <a:solidFill>
                  <a:srgbClr val="184FA9"/>
                </a:solidFill>
                <a:latin typeface="微软雅黑" pitchFamily="34" charset="-122"/>
              </a:rPr>
              <a:t>年</a:t>
            </a:r>
            <a:endParaRPr lang="zh-CN" altLang="en-US" sz="1200" b="1" dirty="0">
              <a:solidFill>
                <a:srgbClr val="184FA9"/>
              </a:solidFill>
              <a:latin typeface="微软雅黑" pitchFamily="34" charset="-122"/>
            </a:endParaRPr>
          </a:p>
        </p:txBody>
      </p:sp>
      <p:sp>
        <p:nvSpPr>
          <p:cNvPr id="3085" name="TextBox 12"/>
          <p:cNvSpPr txBox="1">
            <a:spLocks noChangeArrowheads="1"/>
          </p:cNvSpPr>
          <p:nvPr/>
        </p:nvSpPr>
        <p:spPr bwMode="auto">
          <a:xfrm>
            <a:off x="4139952" y="5445224"/>
            <a:ext cx="108011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zh-CN" altLang="en-US" sz="1400" b="1" dirty="0">
                <a:latin typeface="微软雅黑" pitchFamily="34" charset="-122"/>
              </a:rPr>
              <a:t>二代测序仪</a:t>
            </a:r>
            <a:endParaRPr kumimoji="1" lang="en-US" altLang="zh-CN" sz="1400" b="1" dirty="0">
              <a:latin typeface="微软雅黑" pitchFamily="34" charset="-122"/>
            </a:endParaRPr>
          </a:p>
          <a:p>
            <a:r>
              <a:rPr kumimoji="1" lang="en-US" altLang="zh-CN" sz="1400" b="1" dirty="0">
                <a:latin typeface="微软雅黑" pitchFamily="34" charset="-122"/>
              </a:rPr>
              <a:t>Roche</a:t>
            </a:r>
            <a:r>
              <a:rPr kumimoji="1" lang="en-US" altLang="zh-CN" sz="1400" b="1" dirty="0" smtClean="0">
                <a:latin typeface="微软雅黑" pitchFamily="34" charset="-122"/>
              </a:rPr>
              <a:t>454</a:t>
            </a:r>
            <a:endParaRPr kumimoji="1" lang="zh-CN" altLang="en-US" sz="1400" b="1" dirty="0">
              <a:latin typeface="微软雅黑" pitchFamily="34" charset="-122"/>
            </a:endParaRPr>
          </a:p>
        </p:txBody>
      </p:sp>
      <p:sp>
        <p:nvSpPr>
          <p:cNvPr id="3086" name="矩形 39"/>
          <p:cNvSpPr>
            <a:spLocks noChangeArrowheads="1"/>
          </p:cNvSpPr>
          <p:nvPr/>
        </p:nvSpPr>
        <p:spPr bwMode="auto">
          <a:xfrm>
            <a:off x="4572000" y="4430439"/>
            <a:ext cx="977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84FA9"/>
                </a:solidFill>
                <a:latin typeface="微软雅黑" pitchFamily="34" charset="-122"/>
              </a:rPr>
              <a:t>2005</a:t>
            </a:r>
            <a:r>
              <a:rPr lang="zh-CN" altLang="en-US" b="1" dirty="0">
                <a:solidFill>
                  <a:srgbClr val="184FA9"/>
                </a:solidFill>
                <a:latin typeface="微软雅黑" pitchFamily="34" charset="-122"/>
              </a:rPr>
              <a:t>年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3089" name="TextBox 20"/>
          <p:cNvSpPr txBox="1">
            <a:spLocks noChangeArrowheads="1"/>
          </p:cNvSpPr>
          <p:nvPr/>
        </p:nvSpPr>
        <p:spPr bwMode="auto">
          <a:xfrm>
            <a:off x="5580113" y="5363676"/>
            <a:ext cx="1440158" cy="698822"/>
          </a:xfrm>
          <a:prstGeom prst="rect">
            <a:avLst/>
          </a:prstGeom>
          <a:noFill/>
          <a:ln w="19050">
            <a:noFill/>
            <a:prstDash val="sysDash"/>
            <a:miter lim="800000"/>
            <a:headEnd/>
            <a:tailEnd/>
          </a:ln>
        </p:spPr>
        <p:txBody>
          <a:bodyPr wrap="square" tIns="90000" bIns="9000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400" b="1" dirty="0" err="1">
                <a:latin typeface="微软雅黑" pitchFamily="34" charset="-122"/>
              </a:rPr>
              <a:t>Helicos</a:t>
            </a:r>
            <a:r>
              <a:rPr kumimoji="1" lang="zh-CN" altLang="en-US" sz="1400" b="1" dirty="0">
                <a:latin typeface="微软雅黑" pitchFamily="34" charset="-122"/>
              </a:rPr>
              <a:t>推出首台单分子测序仪</a:t>
            </a:r>
          </a:p>
        </p:txBody>
      </p:sp>
      <p:sp>
        <p:nvSpPr>
          <p:cNvPr id="3090" name="矩形 39"/>
          <p:cNvSpPr>
            <a:spLocks noChangeArrowheads="1"/>
          </p:cNvSpPr>
          <p:nvPr/>
        </p:nvSpPr>
        <p:spPr bwMode="auto">
          <a:xfrm>
            <a:off x="6084168" y="4283804"/>
            <a:ext cx="9877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184FA9"/>
                </a:solidFill>
                <a:latin typeface="微软雅黑" pitchFamily="34" charset="-122"/>
              </a:rPr>
              <a:t>2008</a:t>
            </a:r>
            <a:r>
              <a:rPr lang="zh-CN" altLang="en-US" b="1" dirty="0" smtClean="0">
                <a:solidFill>
                  <a:srgbClr val="184FA9"/>
                </a:solidFill>
                <a:latin typeface="微软雅黑" pitchFamily="34" charset="-122"/>
              </a:rPr>
              <a:t>年</a:t>
            </a:r>
            <a:endParaRPr lang="zh-CN" altLang="en-US" dirty="0">
              <a:latin typeface="Calibri" pitchFamily="34" charset="0"/>
            </a:endParaRPr>
          </a:p>
        </p:txBody>
      </p:sp>
      <p:cxnSp>
        <p:nvCxnSpPr>
          <p:cNvPr id="3094" name="直接连接符 27"/>
          <p:cNvCxnSpPr>
            <a:cxnSpLocks noChangeShapeType="1"/>
          </p:cNvCxnSpPr>
          <p:nvPr/>
        </p:nvCxnSpPr>
        <p:spPr bwMode="auto">
          <a:xfrm rot="5400000">
            <a:off x="5040585" y="3601980"/>
            <a:ext cx="936625" cy="1587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oval" w="lg" len="lg"/>
            <a:tailEnd type="oval" w="lg" len="lg"/>
          </a:ln>
        </p:spPr>
      </p:cxnSp>
      <p:cxnSp>
        <p:nvCxnSpPr>
          <p:cNvPr id="3095" name="直接连接符 27"/>
          <p:cNvCxnSpPr>
            <a:cxnSpLocks noChangeShapeType="1"/>
          </p:cNvCxnSpPr>
          <p:nvPr/>
        </p:nvCxnSpPr>
        <p:spPr bwMode="auto">
          <a:xfrm rot="5400000">
            <a:off x="6552754" y="3615606"/>
            <a:ext cx="936625" cy="1588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oval" w="lg" len="lg"/>
            <a:tailEnd type="oval" w="lg" len="lg"/>
          </a:ln>
        </p:spPr>
      </p:cxnSp>
      <p:cxnSp>
        <p:nvCxnSpPr>
          <p:cNvPr id="3096" name="直接连接符 27"/>
          <p:cNvCxnSpPr>
            <a:cxnSpLocks noChangeShapeType="1"/>
          </p:cNvCxnSpPr>
          <p:nvPr/>
        </p:nvCxnSpPr>
        <p:spPr bwMode="auto">
          <a:xfrm rot="5400000">
            <a:off x="89694" y="4552231"/>
            <a:ext cx="936625" cy="1587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oval" w="lg" len="lg"/>
            <a:tailEnd type="oval" w="lg" len="lg"/>
          </a:ln>
        </p:spPr>
      </p:cxnSp>
      <p:cxnSp>
        <p:nvCxnSpPr>
          <p:cNvPr id="3097" name="直接连接符 27"/>
          <p:cNvCxnSpPr>
            <a:cxnSpLocks noChangeShapeType="1"/>
          </p:cNvCxnSpPr>
          <p:nvPr/>
        </p:nvCxnSpPr>
        <p:spPr bwMode="auto">
          <a:xfrm rot="5400000">
            <a:off x="3528417" y="3608487"/>
            <a:ext cx="936625" cy="1587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oval" w="lg" len="lg"/>
            <a:tailEnd type="oval" w="lg" len="lg"/>
          </a:ln>
        </p:spPr>
      </p:cxnSp>
      <p:cxnSp>
        <p:nvCxnSpPr>
          <p:cNvPr id="3098" name="直接连接符 27"/>
          <p:cNvCxnSpPr>
            <a:cxnSpLocks noChangeShapeType="1"/>
          </p:cNvCxnSpPr>
          <p:nvPr/>
        </p:nvCxnSpPr>
        <p:spPr bwMode="auto">
          <a:xfrm rot="5400000">
            <a:off x="5616649" y="4538605"/>
            <a:ext cx="936625" cy="1587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oval" w="lg" len="lg"/>
            <a:tailEnd type="oval" w="lg" len="lg"/>
          </a:ln>
        </p:spPr>
      </p:cxnSp>
      <p:sp>
        <p:nvSpPr>
          <p:cNvPr id="29" name="标题 1"/>
          <p:cNvSpPr txBox="1">
            <a:spLocks/>
          </p:cNvSpPr>
          <p:nvPr/>
        </p:nvSpPr>
        <p:spPr>
          <a:xfrm>
            <a:off x="446856" y="584684"/>
            <a:ext cx="8229600" cy="7920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测序技术发展史</a:t>
            </a:r>
            <a:endParaRPr lang="zh-CN" altLang="en-US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>
          <a:xfrm>
            <a:off x="7468849" y="6309320"/>
            <a:ext cx="1371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5CD9DF5-0868-46A7-9516-28999520918E}" type="slidenum">
              <a:rPr lang="zh-CN" altLang="en-US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32" name="矩形 31"/>
          <p:cNvSpPr/>
          <p:nvPr/>
        </p:nvSpPr>
        <p:spPr bwMode="auto">
          <a:xfrm>
            <a:off x="4067944" y="5157192"/>
            <a:ext cx="1141910" cy="990600"/>
          </a:xfrm>
          <a:prstGeom prst="rect">
            <a:avLst/>
          </a:prstGeom>
          <a:noFill/>
          <a:ln w="19050" cap="flat" cmpd="sng" algn="ctr">
            <a:solidFill>
              <a:srgbClr val="DDB72C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5580112" y="5157192"/>
            <a:ext cx="1442904" cy="973088"/>
          </a:xfrm>
          <a:prstGeom prst="rect">
            <a:avLst/>
          </a:prstGeom>
          <a:noFill/>
          <a:ln w="19050" cap="flat" cmpd="sng" algn="ctr">
            <a:solidFill>
              <a:srgbClr val="DDB72C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6372200" y="1988840"/>
            <a:ext cx="1728192" cy="990600"/>
          </a:xfrm>
          <a:prstGeom prst="rect">
            <a:avLst/>
          </a:prstGeom>
          <a:noFill/>
          <a:ln w="19050" cap="flat" cmpd="sng" algn="ctr">
            <a:solidFill>
              <a:srgbClr val="DDB72C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168821" y="1988840"/>
            <a:ext cx="1522859" cy="990600"/>
          </a:xfrm>
          <a:prstGeom prst="rect">
            <a:avLst/>
          </a:prstGeom>
          <a:noFill/>
          <a:ln w="19050" cap="flat" cmpd="sng" algn="ctr">
            <a:solidFill>
              <a:srgbClr val="DDB72C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07504" y="5157192"/>
            <a:ext cx="1440160" cy="990600"/>
          </a:xfrm>
          <a:prstGeom prst="rect">
            <a:avLst/>
          </a:prstGeom>
          <a:noFill/>
          <a:ln w="19050" cap="flat" cmpd="sng" algn="ctr">
            <a:solidFill>
              <a:srgbClr val="DDB72C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AutoShape 4" descr="http://img1.imgtn.bdimg.com/it/u=2776000716,365852275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07504" y="-213"/>
            <a:ext cx="3523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国内外基因测序技术现状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3782" y="369119"/>
            <a:ext cx="9036000" cy="45719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37" name="直接连接符 27"/>
          <p:cNvCxnSpPr>
            <a:cxnSpLocks noChangeShapeType="1"/>
          </p:cNvCxnSpPr>
          <p:nvPr/>
        </p:nvCxnSpPr>
        <p:spPr bwMode="auto">
          <a:xfrm rot="5400000">
            <a:off x="1872233" y="3608487"/>
            <a:ext cx="936625" cy="1587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oval" w="lg" len="lg"/>
            <a:tailEnd type="oval" w="lg" len="lg"/>
          </a:ln>
        </p:spPr>
      </p:cxnSp>
      <p:sp>
        <p:nvSpPr>
          <p:cNvPr id="41" name="TextBox 20"/>
          <p:cNvSpPr txBox="1">
            <a:spLocks noChangeArrowheads="1"/>
          </p:cNvSpPr>
          <p:nvPr/>
        </p:nvSpPr>
        <p:spPr bwMode="auto">
          <a:xfrm>
            <a:off x="1835696" y="2259360"/>
            <a:ext cx="1368425" cy="418361"/>
          </a:xfrm>
          <a:prstGeom prst="rect">
            <a:avLst/>
          </a:prstGeom>
          <a:noFill/>
          <a:ln w="19050">
            <a:noFill/>
            <a:prstDash val="sysDash"/>
            <a:miter lim="800000"/>
            <a:headEnd/>
            <a:tailEnd/>
          </a:ln>
        </p:spPr>
        <p:txBody>
          <a:bodyPr tIns="90000" bIns="9000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400" b="1" dirty="0">
                <a:latin typeface="微软雅黑" pitchFamily="34" charset="-122"/>
              </a:rPr>
              <a:t>PCR</a:t>
            </a:r>
            <a:r>
              <a:rPr kumimoji="1" lang="zh-CN" altLang="en-US" sz="1400" b="1" dirty="0">
                <a:latin typeface="微软雅黑" pitchFamily="34" charset="-122"/>
              </a:rPr>
              <a:t>技术发明</a:t>
            </a:r>
          </a:p>
        </p:txBody>
      </p:sp>
      <p:sp>
        <p:nvSpPr>
          <p:cNvPr id="42" name="矩形 41"/>
          <p:cNvSpPr/>
          <p:nvPr/>
        </p:nvSpPr>
        <p:spPr bwMode="auto">
          <a:xfrm>
            <a:off x="1763688" y="1988840"/>
            <a:ext cx="1522859" cy="990600"/>
          </a:xfrm>
          <a:prstGeom prst="rect">
            <a:avLst/>
          </a:prstGeom>
          <a:noFill/>
          <a:ln w="19050" cap="flat" cmpd="sng" algn="ctr">
            <a:solidFill>
              <a:srgbClr val="DDB72C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矩形 39"/>
          <p:cNvSpPr>
            <a:spLocks noChangeArrowheads="1"/>
          </p:cNvSpPr>
          <p:nvPr/>
        </p:nvSpPr>
        <p:spPr bwMode="auto">
          <a:xfrm>
            <a:off x="2339752" y="3494336"/>
            <a:ext cx="9877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184FA9"/>
                </a:solidFill>
                <a:latin typeface="微软雅黑" pitchFamily="34" charset="-122"/>
              </a:rPr>
              <a:t>1983</a:t>
            </a:r>
            <a:r>
              <a:rPr lang="zh-CN" altLang="en-US" b="1" dirty="0" smtClean="0">
                <a:solidFill>
                  <a:srgbClr val="184FA9"/>
                </a:solidFill>
                <a:latin typeface="微软雅黑" pitchFamily="34" charset="-122"/>
              </a:rPr>
              <a:t>年</a:t>
            </a:r>
            <a:endParaRPr lang="zh-CN" altLang="en-US" dirty="0">
              <a:latin typeface="Calibri" pitchFamily="34" charset="0"/>
            </a:endParaRPr>
          </a:p>
        </p:txBody>
      </p:sp>
      <p:cxnSp>
        <p:nvCxnSpPr>
          <p:cNvPr id="44" name="直接连接符 27"/>
          <p:cNvCxnSpPr>
            <a:cxnSpLocks noChangeShapeType="1"/>
          </p:cNvCxnSpPr>
          <p:nvPr/>
        </p:nvCxnSpPr>
        <p:spPr bwMode="auto">
          <a:xfrm rot="5400000">
            <a:off x="2304281" y="4544591"/>
            <a:ext cx="936625" cy="1587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oval" w="lg" len="lg"/>
            <a:tailEnd type="oval" w="lg" len="lg"/>
          </a:ln>
        </p:spPr>
      </p:cxnSp>
      <p:sp>
        <p:nvSpPr>
          <p:cNvPr id="45" name="矩形 39"/>
          <p:cNvSpPr>
            <a:spLocks noChangeArrowheads="1"/>
          </p:cNvSpPr>
          <p:nvPr/>
        </p:nvSpPr>
        <p:spPr bwMode="auto">
          <a:xfrm>
            <a:off x="2792141" y="4427820"/>
            <a:ext cx="9877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184FA9"/>
                </a:solidFill>
                <a:latin typeface="微软雅黑" pitchFamily="34" charset="-122"/>
              </a:rPr>
              <a:t>1987</a:t>
            </a:r>
            <a:r>
              <a:rPr lang="zh-CN" altLang="en-US" b="1" dirty="0" smtClean="0">
                <a:solidFill>
                  <a:srgbClr val="184FA9"/>
                </a:solidFill>
                <a:latin typeface="微软雅黑" pitchFamily="34" charset="-122"/>
              </a:rPr>
              <a:t>年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46" name="TextBox 12"/>
          <p:cNvSpPr txBox="1">
            <a:spLocks noChangeArrowheads="1"/>
          </p:cNvSpPr>
          <p:nvPr/>
        </p:nvSpPr>
        <p:spPr bwMode="auto">
          <a:xfrm>
            <a:off x="2349970" y="5373216"/>
            <a:ext cx="11419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zh-CN" altLang="en-US" sz="1400" b="1" dirty="0" smtClean="0">
                <a:latin typeface="微软雅黑" pitchFamily="34" charset="-122"/>
              </a:rPr>
              <a:t>一代</a:t>
            </a:r>
            <a:r>
              <a:rPr kumimoji="1" lang="zh-CN" altLang="en-US" sz="1400" b="1" dirty="0">
                <a:latin typeface="微软雅黑" pitchFamily="34" charset="-122"/>
              </a:rPr>
              <a:t>测序</a:t>
            </a:r>
            <a:r>
              <a:rPr kumimoji="1" lang="zh-CN" altLang="en-US" sz="1400" b="1" dirty="0" smtClean="0">
                <a:latin typeface="微软雅黑" pitchFamily="34" charset="-122"/>
              </a:rPr>
              <a:t>仪</a:t>
            </a:r>
            <a:r>
              <a:rPr kumimoji="1" lang="en-US" altLang="zh-CN" sz="1400" b="1" dirty="0" smtClean="0">
                <a:latin typeface="微软雅黑" pitchFamily="34" charset="-122"/>
              </a:rPr>
              <a:t>AB </a:t>
            </a:r>
            <a:r>
              <a:rPr kumimoji="1" lang="en-US" altLang="zh-CN" sz="1400" b="1" dirty="0">
                <a:latin typeface="微软雅黑" pitchFamily="34" charset="-122"/>
              </a:rPr>
              <a:t>370A</a:t>
            </a:r>
            <a:endParaRPr kumimoji="1" lang="zh-CN" altLang="en-US" sz="1400" b="1" dirty="0">
              <a:latin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2267744" y="5157192"/>
            <a:ext cx="1141910" cy="990600"/>
          </a:xfrm>
          <a:prstGeom prst="rect">
            <a:avLst/>
          </a:prstGeom>
          <a:noFill/>
          <a:ln w="19050" cap="flat" cmpd="sng" algn="ctr">
            <a:solidFill>
              <a:srgbClr val="DDB72C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矩形 39"/>
          <p:cNvSpPr>
            <a:spLocks noChangeArrowheads="1"/>
          </p:cNvSpPr>
          <p:nvPr/>
        </p:nvSpPr>
        <p:spPr bwMode="auto">
          <a:xfrm>
            <a:off x="5508104" y="3501008"/>
            <a:ext cx="9877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184FA9"/>
                </a:solidFill>
                <a:latin typeface="微软雅黑" pitchFamily="34" charset="-122"/>
              </a:rPr>
              <a:t>2006</a:t>
            </a:r>
            <a:r>
              <a:rPr lang="zh-CN" altLang="en-US" b="1" dirty="0" smtClean="0">
                <a:solidFill>
                  <a:srgbClr val="184FA9"/>
                </a:solidFill>
                <a:latin typeface="微软雅黑" pitchFamily="34" charset="-122"/>
              </a:rPr>
              <a:t>年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49" name="TextBox 20"/>
          <p:cNvSpPr txBox="1">
            <a:spLocks noChangeArrowheads="1"/>
          </p:cNvSpPr>
          <p:nvPr/>
        </p:nvSpPr>
        <p:spPr bwMode="auto">
          <a:xfrm>
            <a:off x="4859759" y="2176043"/>
            <a:ext cx="1296417" cy="698822"/>
          </a:xfrm>
          <a:prstGeom prst="rect">
            <a:avLst/>
          </a:prstGeom>
          <a:noFill/>
          <a:ln w="19050">
            <a:noFill/>
            <a:prstDash val="sysDash"/>
            <a:miter lim="800000"/>
            <a:headEnd/>
            <a:tailEnd/>
          </a:ln>
        </p:spPr>
        <p:txBody>
          <a:bodyPr wrap="square" tIns="90000" bIns="9000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400" b="1" dirty="0">
                <a:latin typeface="微软雅黑" pitchFamily="34" charset="-122"/>
              </a:rPr>
              <a:t>Illumina</a:t>
            </a:r>
            <a:r>
              <a:rPr kumimoji="1" lang="zh-CN" altLang="en-US" sz="1400" b="1" dirty="0">
                <a:latin typeface="+mn-ea"/>
              </a:rPr>
              <a:t>收购</a:t>
            </a:r>
            <a:r>
              <a:rPr kumimoji="1" lang="en-US" altLang="zh-CN" sz="1400" b="1" dirty="0" err="1">
                <a:latin typeface="微软雅黑" pitchFamily="34" charset="-122"/>
              </a:rPr>
              <a:t>Solexa</a:t>
            </a:r>
            <a:endParaRPr kumimoji="1" lang="zh-CN" altLang="en-US" sz="1400" b="1" dirty="0">
              <a:latin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4705325" y="1988840"/>
            <a:ext cx="1522859" cy="990600"/>
          </a:xfrm>
          <a:prstGeom prst="rect">
            <a:avLst/>
          </a:prstGeom>
          <a:noFill/>
          <a:ln w="19050" cap="flat" cmpd="sng" algn="ctr">
            <a:solidFill>
              <a:srgbClr val="DDB72C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1" name="直接连接符 27"/>
          <p:cNvCxnSpPr>
            <a:cxnSpLocks noChangeShapeType="1"/>
          </p:cNvCxnSpPr>
          <p:nvPr/>
        </p:nvCxnSpPr>
        <p:spPr bwMode="auto">
          <a:xfrm rot="5400000">
            <a:off x="4104481" y="4544591"/>
            <a:ext cx="936625" cy="1587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oval" w="lg" len="lg"/>
            <a:tailEnd type="oval" w="lg" len="lg"/>
          </a:ln>
        </p:spPr>
      </p:cxnSp>
      <p:sp>
        <p:nvSpPr>
          <p:cNvPr id="52" name="TextBox 12"/>
          <p:cNvSpPr txBox="1">
            <a:spLocks noChangeArrowheads="1"/>
          </p:cNvSpPr>
          <p:nvPr/>
        </p:nvSpPr>
        <p:spPr bwMode="auto">
          <a:xfrm>
            <a:off x="3491881" y="2276872"/>
            <a:ext cx="108011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1" lang="zh-CN" altLang="en-US" sz="1400" b="1" dirty="0">
                <a:latin typeface="微软雅黑" pitchFamily="34" charset="-122"/>
              </a:rPr>
              <a:t>单分子测序技术发明</a:t>
            </a:r>
          </a:p>
        </p:txBody>
      </p:sp>
      <p:sp>
        <p:nvSpPr>
          <p:cNvPr id="53" name="矩形 52"/>
          <p:cNvSpPr/>
          <p:nvPr/>
        </p:nvSpPr>
        <p:spPr bwMode="auto">
          <a:xfrm>
            <a:off x="3419872" y="1988840"/>
            <a:ext cx="1141910" cy="990600"/>
          </a:xfrm>
          <a:prstGeom prst="rect">
            <a:avLst/>
          </a:prstGeom>
          <a:noFill/>
          <a:ln w="19050" cap="flat" cmpd="sng" algn="ctr">
            <a:solidFill>
              <a:srgbClr val="DDB72C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矩形 39"/>
          <p:cNvSpPr>
            <a:spLocks noChangeArrowheads="1"/>
          </p:cNvSpPr>
          <p:nvPr/>
        </p:nvSpPr>
        <p:spPr bwMode="auto">
          <a:xfrm>
            <a:off x="4041103" y="3418107"/>
            <a:ext cx="9877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184FA9"/>
                </a:solidFill>
                <a:latin typeface="微软雅黑" pitchFamily="34" charset="-122"/>
              </a:rPr>
              <a:t>2003</a:t>
            </a:r>
            <a:r>
              <a:rPr lang="zh-CN" altLang="en-US" b="1" dirty="0" smtClean="0">
                <a:solidFill>
                  <a:srgbClr val="184FA9"/>
                </a:solidFill>
                <a:latin typeface="微软雅黑" pitchFamily="34" charset="-122"/>
              </a:rPr>
              <a:t>年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55" name="TextBox 20"/>
          <p:cNvSpPr txBox="1">
            <a:spLocks noChangeArrowheads="1"/>
          </p:cNvSpPr>
          <p:nvPr/>
        </p:nvSpPr>
        <p:spPr bwMode="auto">
          <a:xfrm>
            <a:off x="6521705" y="2060848"/>
            <a:ext cx="1578687" cy="957355"/>
          </a:xfrm>
          <a:prstGeom prst="rect">
            <a:avLst/>
          </a:prstGeom>
          <a:noFill/>
          <a:ln w="19050">
            <a:noFill/>
            <a:prstDash val="sysDash"/>
            <a:miter lim="800000"/>
            <a:headEnd/>
            <a:tailEnd/>
          </a:ln>
        </p:spPr>
        <p:txBody>
          <a:bodyPr wrap="square" tIns="90000" bIns="9000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400" b="1" dirty="0">
                <a:latin typeface="微软雅黑" pitchFamily="34" charset="-122"/>
              </a:rPr>
              <a:t>Pac Bio</a:t>
            </a:r>
            <a:r>
              <a:rPr kumimoji="1" lang="zh-CN" altLang="en-US" sz="1400" b="1" dirty="0">
                <a:latin typeface="微软雅黑" pitchFamily="34" charset="-122"/>
              </a:rPr>
              <a:t>推出</a:t>
            </a:r>
            <a:r>
              <a:rPr kumimoji="1" lang="en-US" altLang="zh-CN" sz="1400" b="1" dirty="0">
                <a:latin typeface="微软雅黑" pitchFamily="34" charset="-122"/>
              </a:rPr>
              <a:t>SMART </a:t>
            </a:r>
            <a:r>
              <a:rPr kumimoji="1" lang="zh-CN" altLang="en-US" sz="1400" b="1" dirty="0">
                <a:latin typeface="微软雅黑" pitchFamily="34" charset="-122"/>
              </a:rPr>
              <a:t>单分子测序仪</a:t>
            </a:r>
          </a:p>
        </p:txBody>
      </p:sp>
      <p:cxnSp>
        <p:nvCxnSpPr>
          <p:cNvPr id="56" name="直接连接符 27"/>
          <p:cNvCxnSpPr>
            <a:cxnSpLocks noChangeShapeType="1"/>
          </p:cNvCxnSpPr>
          <p:nvPr/>
        </p:nvCxnSpPr>
        <p:spPr bwMode="auto">
          <a:xfrm rot="5400000">
            <a:off x="7272834" y="4544069"/>
            <a:ext cx="936625" cy="1588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 type="oval" w="lg" len="lg"/>
            <a:tailEnd type="oval" w="lg" len="lg"/>
          </a:ln>
        </p:spPr>
      </p:cxnSp>
      <p:sp>
        <p:nvSpPr>
          <p:cNvPr id="57" name="矩形 26"/>
          <p:cNvSpPr>
            <a:spLocks noChangeArrowheads="1"/>
          </p:cNvSpPr>
          <p:nvPr/>
        </p:nvSpPr>
        <p:spPr bwMode="auto">
          <a:xfrm>
            <a:off x="7760693" y="4355812"/>
            <a:ext cx="9877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184FA9"/>
                </a:solidFill>
                <a:latin typeface="微软雅黑" pitchFamily="34" charset="-122"/>
              </a:rPr>
              <a:t>2014</a:t>
            </a:r>
            <a:r>
              <a:rPr lang="zh-CN" altLang="en-US" b="1" dirty="0" smtClean="0">
                <a:solidFill>
                  <a:srgbClr val="184FA9"/>
                </a:solidFill>
                <a:latin typeface="微软雅黑" pitchFamily="34" charset="-122"/>
              </a:rPr>
              <a:t>年</a:t>
            </a:r>
            <a:endParaRPr lang="zh-CN" altLang="en-US" sz="1200" b="1" dirty="0">
              <a:solidFill>
                <a:srgbClr val="184FA9"/>
              </a:solidFill>
              <a:latin typeface="微软雅黑" pitchFamily="34" charset="-122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7233552" y="5157192"/>
            <a:ext cx="1442904" cy="973088"/>
          </a:xfrm>
          <a:prstGeom prst="rect">
            <a:avLst/>
          </a:prstGeom>
          <a:noFill/>
          <a:ln w="19050" cap="flat" cmpd="sng" algn="ctr">
            <a:solidFill>
              <a:srgbClr val="DDB72C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20"/>
          <p:cNvSpPr txBox="1">
            <a:spLocks noChangeArrowheads="1"/>
          </p:cNvSpPr>
          <p:nvPr/>
        </p:nvSpPr>
        <p:spPr bwMode="auto">
          <a:xfrm>
            <a:off x="7236296" y="5135941"/>
            <a:ext cx="1607094" cy="957355"/>
          </a:xfrm>
          <a:prstGeom prst="rect">
            <a:avLst/>
          </a:prstGeom>
          <a:noFill/>
          <a:ln w="19050">
            <a:noFill/>
            <a:prstDash val="sysDash"/>
            <a:miter lim="800000"/>
            <a:headEnd/>
            <a:tailEnd/>
          </a:ln>
        </p:spPr>
        <p:txBody>
          <a:bodyPr wrap="square" tIns="90000" bIns="9000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400" b="1" dirty="0">
                <a:latin typeface="微软雅黑" pitchFamily="34" charset="-122"/>
              </a:rPr>
              <a:t>Oxford </a:t>
            </a:r>
            <a:r>
              <a:rPr kumimoji="1" lang="en-US" altLang="zh-CN" sz="1400" b="1" dirty="0" err="1">
                <a:latin typeface="微软雅黑" pitchFamily="34" charset="-122"/>
              </a:rPr>
              <a:t>Nanopore</a:t>
            </a:r>
            <a:r>
              <a:rPr kumimoji="1" lang="en-US" altLang="zh-CN" sz="1400" b="1" dirty="0">
                <a:latin typeface="微软雅黑" pitchFamily="34" charset="-122"/>
              </a:rPr>
              <a:t> </a:t>
            </a:r>
            <a:r>
              <a:rPr kumimoji="1" lang="zh-CN" altLang="en-US" sz="1400" b="1" dirty="0">
                <a:latin typeface="微软雅黑" pitchFamily="34" charset="-122"/>
              </a:rPr>
              <a:t>推出</a:t>
            </a:r>
            <a:r>
              <a:rPr kumimoji="1" lang="en-US" altLang="zh-CN" sz="1400" b="1" dirty="0" err="1">
                <a:latin typeface="微软雅黑" pitchFamily="34" charset="-122"/>
              </a:rPr>
              <a:t>MinION</a:t>
            </a:r>
            <a:r>
              <a:rPr kumimoji="1" lang="zh-CN" altLang="en-US" sz="1400" b="1" dirty="0">
                <a:latin typeface="微软雅黑" pitchFamily="34" charset="-122"/>
              </a:rPr>
              <a:t>试用机</a:t>
            </a:r>
          </a:p>
        </p:txBody>
      </p:sp>
    </p:spTree>
    <p:extLst>
      <p:ext uri="{BB962C8B-B14F-4D97-AF65-F5344CB8AC3E}">
        <p14:creationId xmlns:p14="http://schemas.microsoft.com/office/powerpoint/2010/main" val="179502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5496" y="764704"/>
            <a:ext cx="9036000" cy="144016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9592" y="44624"/>
            <a:ext cx="73885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瀚海基因三代测序</a:t>
            </a:r>
            <a:r>
              <a:rPr lang="zh-CN" altLang="en-US" sz="4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技术应用前景</a:t>
            </a:r>
            <a:endParaRPr lang="en-US" altLang="zh-CN" sz="40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Picture 2" descr="北大谢晓亮“单细胞测序”技术荣登《Nature Methods》年度方法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930480"/>
            <a:ext cx="2088232" cy="1566174"/>
          </a:xfrm>
          <a:prstGeom prst="rect">
            <a:avLst/>
          </a:prstGeom>
          <a:noFill/>
        </p:spPr>
      </p:pic>
      <p:sp>
        <p:nvSpPr>
          <p:cNvPr id="7" name="圆角矩形 6"/>
          <p:cNvSpPr/>
          <p:nvPr/>
        </p:nvSpPr>
        <p:spPr>
          <a:xfrm>
            <a:off x="612472" y="1296057"/>
            <a:ext cx="4679608" cy="444822"/>
          </a:xfrm>
          <a:prstGeom prst="round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 Box 23"/>
          <p:cNvSpPr txBox="1">
            <a:spLocks noChangeArrowheads="1"/>
          </p:cNvSpPr>
          <p:nvPr/>
        </p:nvSpPr>
        <p:spPr bwMode="white">
          <a:xfrm>
            <a:off x="704376" y="1313472"/>
            <a:ext cx="4495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科研领域：单细胞直接测序</a:t>
            </a:r>
            <a:r>
              <a:rPr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charset="0"/>
              </a:rPr>
              <a:t>    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31841" y="1951672"/>
            <a:ext cx="5387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60000"/>
              <a:buFont typeface="Wingdings" pitchFamily="2" charset="2"/>
              <a:buChar char="Ø"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目前所有的单细胞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RNA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测序，都必须使用全基因组扩方法偏差严重，基因组覆盖率低，或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RNA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表达量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失真。</a:t>
            </a:r>
            <a:endParaRPr lang="en-US" altLang="zh-CN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SzPct val="60000"/>
              <a:buFont typeface="Wingdings" pitchFamily="2" charset="2"/>
              <a:buChar char="Ø"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单细胞单分子水平测序技术可以直接完成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RNA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测序，消除扩增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偏差。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39552" y="3942035"/>
            <a:ext cx="4794448" cy="712555"/>
            <a:chOff x="539552" y="3942035"/>
            <a:chExt cx="4794448" cy="712555"/>
          </a:xfrm>
        </p:grpSpPr>
        <p:sp>
          <p:nvSpPr>
            <p:cNvPr id="11" name="圆角矩形 10"/>
            <p:cNvSpPr/>
            <p:nvPr/>
          </p:nvSpPr>
          <p:spPr>
            <a:xfrm>
              <a:off x="539552" y="3942035"/>
              <a:ext cx="4794448" cy="443975"/>
            </a:xfrm>
            <a:prstGeom prst="round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 Box 23"/>
            <p:cNvSpPr txBox="1">
              <a:spLocks noChangeArrowheads="1"/>
            </p:cNvSpPr>
            <p:nvPr/>
          </p:nvSpPr>
          <p:spPr bwMode="white">
            <a:xfrm>
              <a:off x="559448" y="3946704"/>
              <a:ext cx="4774552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2000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医学</a:t>
              </a:r>
              <a:r>
                <a:rPr lang="zh-CN" altLang="en-US" sz="20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辅助诊断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r>
                <a:rPr lang="en-US" altLang="zh-CN" sz="2000" b="1" dirty="0" err="1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ctDNA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肿瘤</a:t>
              </a:r>
              <a:r>
                <a:rPr lang="zh-CN" altLang="en-US" sz="20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早期无创诊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断</a:t>
              </a:r>
              <a:endParaRPr lang="en-US" altLang="zh-CN" sz="2000" b="1" dirty="0">
                <a:solidFill>
                  <a:srgbClr val="FF0000"/>
                </a:solidFill>
                <a:ea typeface="宋体" charset="-122"/>
                <a:cs typeface="Arial" charset="0"/>
              </a:endParaRPr>
            </a:p>
          </p:txBody>
        </p:sp>
      </p:grp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98097" y="4066319"/>
            <a:ext cx="263434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908104" y="3645024"/>
            <a:ext cx="26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肝癌</a:t>
            </a:r>
            <a:r>
              <a:rPr lang="zh-CN" altLang="en-US" b="1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病人</a:t>
            </a:r>
            <a:r>
              <a:rPr lang="en-US" altLang="zh-CN" b="1" dirty="0" err="1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ctDNA</a:t>
            </a:r>
            <a:r>
              <a:rPr lang="zh-CN" altLang="en-US" b="1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检测结果</a:t>
            </a:r>
            <a:endParaRPr lang="zh-CN" altLang="en-US" b="1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88024" y="5805264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肿瘤切除后血浆</a:t>
            </a:r>
            <a:r>
              <a:rPr lang="en-US" altLang="zh-CN" sz="1200" b="1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endParaRPr lang="zh-CN" altLang="en-US" sz="12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 bwMode="auto">
          <a:xfrm flipV="1">
            <a:off x="5652120" y="5805264"/>
            <a:ext cx="648072" cy="230832"/>
          </a:xfrm>
          <a:prstGeom prst="straightConnector1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4720952" y="53732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血浆</a:t>
            </a:r>
            <a:r>
              <a:rPr lang="en-US" altLang="zh-CN" sz="1200" b="1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endParaRPr lang="zh-CN" altLang="en-US" sz="12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 bwMode="auto">
          <a:xfrm flipV="1">
            <a:off x="5436096" y="5323619"/>
            <a:ext cx="942403" cy="188097"/>
          </a:xfrm>
          <a:prstGeom prst="straightConnector1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4644008" y="4869160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肿瘤组织切片</a:t>
            </a:r>
            <a:r>
              <a:rPr lang="en-US" altLang="zh-CN" sz="1200" b="1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endParaRPr lang="zh-CN" altLang="en-US" sz="12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 bwMode="auto">
          <a:xfrm flipV="1">
            <a:off x="5489004" y="4941168"/>
            <a:ext cx="1171228" cy="114300"/>
          </a:xfrm>
          <a:prstGeom prst="straightConnector1">
            <a:avLst/>
          </a:prstGeom>
          <a:gradFill rotWithShape="1">
            <a:gsLst>
              <a:gs pos="0">
                <a:schemeClr val="bg2">
                  <a:gamma/>
                  <a:tint val="26667"/>
                  <a:invGamma/>
                </a:schemeClr>
              </a:gs>
              <a:gs pos="100000">
                <a:schemeClr val="bg2">
                  <a:alpha val="14999"/>
                </a:schemeClr>
              </a:gs>
            </a:gsLst>
            <a:lin ang="5400000" scaled="1"/>
          </a:gra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矩形 20"/>
          <p:cNvSpPr/>
          <p:nvPr/>
        </p:nvSpPr>
        <p:spPr>
          <a:xfrm>
            <a:off x="529208" y="4581128"/>
            <a:ext cx="35387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采几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毫升静脉血，利用新一代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DNA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测序技术的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高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灵敏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特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性进行测序分析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，发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现血浆中微小的游离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DNA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变化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，结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合生物信息分析技术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，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从而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实现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对肿瘤早期诊断、个性化治疗、治疗预后等工作</a:t>
            </a:r>
            <a:r>
              <a:rPr lang="zh-CN" altLang="zh-CN" b="1" dirty="0">
                <a:ea typeface="微软雅黑"/>
                <a:cs typeface="Times New Roman"/>
              </a:rPr>
              <a:t>。</a:t>
            </a:r>
            <a:endParaRPr lang="zh-CN" altLang="en-US" b="1" dirty="0"/>
          </a:p>
        </p:txBody>
      </p:sp>
      <p:sp>
        <p:nvSpPr>
          <p:cNvPr id="22" name="矩形 21"/>
          <p:cNvSpPr/>
          <p:nvPr/>
        </p:nvSpPr>
        <p:spPr>
          <a:xfrm>
            <a:off x="5292080" y="6577910"/>
            <a:ext cx="36380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baseline="0" dirty="0" smtClean="0">
                <a:latin typeface="+mn-ea"/>
              </a:rPr>
              <a:t>Chen KCA, et. Al. Clinical Chemistry, 2013,59,1</a:t>
            </a:r>
            <a:endParaRPr lang="zh-CN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850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496" y="764704"/>
            <a:ext cx="9036000" cy="144016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9592" y="44624"/>
            <a:ext cx="73885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瀚海基因三代测序</a:t>
            </a:r>
            <a:r>
              <a:rPr lang="zh-CN" altLang="en-US" sz="4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技术应用前景</a:t>
            </a:r>
            <a:endParaRPr lang="en-US" altLang="zh-CN" sz="40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51520" y="1124744"/>
            <a:ext cx="4608512" cy="444822"/>
          </a:xfrm>
          <a:prstGeom prst="round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 Box 23"/>
          <p:cNvSpPr txBox="1">
            <a:spLocks noChangeArrowheads="1"/>
          </p:cNvSpPr>
          <p:nvPr/>
        </p:nvSpPr>
        <p:spPr bwMode="white">
          <a:xfrm>
            <a:off x="343424" y="1142159"/>
            <a:ext cx="61727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医学辅助诊断： 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产前诊断</a:t>
            </a:r>
            <a:r>
              <a:rPr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NIPD</a:t>
            </a:r>
            <a:r>
              <a:rPr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charset="0"/>
              </a:rPr>
              <a:t>    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ial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23528" y="4077072"/>
            <a:ext cx="6408712" cy="444822"/>
          </a:xfrm>
          <a:prstGeom prst="round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white">
          <a:xfrm>
            <a:off x="323528" y="4136306"/>
            <a:ext cx="65527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医学辅助诊断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胚胎植入前遗传学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筛查（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PGS/PGD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）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609696"/>
            <a:ext cx="2232248" cy="232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872" y="1700808"/>
            <a:ext cx="3909377" cy="11891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3203848" y="6237312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mt.sohu.com/20150402/n410698482.shtml</a:t>
            </a:r>
            <a:endParaRPr lang="en-US" altLang="zh-CN" dirty="0" smtClean="0"/>
          </a:p>
          <a:p>
            <a:r>
              <a:rPr lang="en-US" altLang="zh-CN" dirty="0"/>
              <a:t>http://blog.sina.com.cn/s/blog_13c8dfcc00102vj4w.html</a:t>
            </a:r>
            <a:endParaRPr lang="zh-CN" altLang="en-US" dirty="0"/>
          </a:p>
        </p:txBody>
      </p:sp>
      <p:pic>
        <p:nvPicPr>
          <p:cNvPr id="47109" name="Picture 5" descr="http://photocdn.sohu.com/20150402/mp9067689_1427936491963_1_t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26" y="1825720"/>
            <a:ext cx="2621941" cy="196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1" name="Picture 7" descr="http://s14.sinaimg.cn/mw690/005Nq18Izy6QCaPdIF7a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4" y="4635183"/>
            <a:ext cx="2096326" cy="15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220072" y="299695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已有文献报道证明，单分子测序</a:t>
            </a:r>
            <a:r>
              <a:rPr lang="zh-CN" altLang="en-US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技术比</a:t>
            </a:r>
            <a:r>
              <a:rPr lang="en-US" altLang="zh-CN" b="1" dirty="0" err="1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illumina</a:t>
            </a:r>
            <a:r>
              <a:rPr lang="zh-CN" altLang="en-US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测序技术对</a:t>
            </a:r>
            <a:r>
              <a:rPr lang="zh-CN" altLang="en-US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检测</a:t>
            </a:r>
            <a:r>
              <a:rPr lang="en-US" altLang="zh-CN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21</a:t>
            </a:r>
            <a:r>
              <a:rPr lang="zh-CN" altLang="en-US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号染色体异常更为灵敏</a:t>
            </a:r>
            <a:endParaRPr lang="zh-CN" altLang="en-US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599892" y="2492896"/>
            <a:ext cx="1116124" cy="31448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11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635184"/>
            <a:ext cx="2808312" cy="1578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右箭头 19"/>
          <p:cNvSpPr/>
          <p:nvPr/>
        </p:nvSpPr>
        <p:spPr>
          <a:xfrm>
            <a:off x="2699792" y="5229200"/>
            <a:ext cx="730028" cy="45261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16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此处放上</a:t>
            </a:r>
            <a:r>
              <a:rPr lang="en-US" altLang="zh-CN" dirty="0" err="1" smtClean="0"/>
              <a:t>bioRxiv</a:t>
            </a:r>
            <a:r>
              <a:rPr lang="zh-CN" altLang="en-US" dirty="0" smtClean="0"/>
              <a:t>文章的截图和网址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55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785245" y="2201479"/>
            <a:ext cx="7033913" cy="892552"/>
            <a:chOff x="282194" y="789394"/>
            <a:chExt cx="7033913" cy="892552"/>
          </a:xfrm>
        </p:grpSpPr>
        <p:sp>
          <p:nvSpPr>
            <p:cNvPr id="69" name="TextBox 10"/>
            <p:cNvSpPr txBox="1"/>
            <p:nvPr/>
          </p:nvSpPr>
          <p:spPr>
            <a:xfrm>
              <a:off x="1627475" y="789394"/>
              <a:ext cx="5688632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0B0F0"/>
                  </a:solidFill>
                  <a:latin typeface="黑体" pitchFamily="49" charset="-122"/>
                  <a:ea typeface="黑体" pitchFamily="49" charset="-122"/>
                </a:rPr>
                <a:t>Stephen Quake(</a:t>
              </a:r>
              <a:r>
                <a:rPr lang="zh-CN" altLang="en-US" sz="1600" b="1" dirty="0" smtClean="0">
                  <a:solidFill>
                    <a:srgbClr val="00B0F0"/>
                  </a:solidFill>
                  <a:latin typeface="黑体" pitchFamily="49" charset="-122"/>
                  <a:ea typeface="黑体" pitchFamily="49" charset="-122"/>
                </a:rPr>
                <a:t>斯蒂芬</a:t>
              </a:r>
              <a:r>
                <a:rPr lang="en-US" altLang="zh-CN" sz="1600" b="1" dirty="0" smtClean="0">
                  <a:solidFill>
                    <a:srgbClr val="00B0F0"/>
                  </a:solidFill>
                  <a:latin typeface="黑体" pitchFamily="49" charset="-122"/>
                  <a:ea typeface="黑体" pitchFamily="49" charset="-122"/>
                </a:rPr>
                <a:t>·</a:t>
              </a:r>
              <a:r>
                <a:rPr lang="zh-CN" altLang="en-US" sz="1600" b="1" dirty="0" smtClean="0">
                  <a:solidFill>
                    <a:srgbClr val="00B0F0"/>
                  </a:solidFill>
                  <a:latin typeface="黑体" pitchFamily="49" charset="-122"/>
                  <a:ea typeface="黑体" pitchFamily="49" charset="-122"/>
                </a:rPr>
                <a:t>奎克</a:t>
              </a:r>
              <a:r>
                <a:rPr lang="en-US" altLang="zh-CN" sz="1600" b="1" dirty="0" smtClean="0">
                  <a:solidFill>
                    <a:srgbClr val="00B0F0"/>
                  </a:solidFill>
                  <a:latin typeface="黑体" pitchFamily="49" charset="-122"/>
                  <a:ea typeface="黑体" pitchFamily="49" charset="-122"/>
                </a:rPr>
                <a:t>)</a:t>
              </a:r>
              <a:endParaRPr lang="zh-CN" altLang="zh-CN" sz="1600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1100" dirty="0" smtClean="0">
                  <a:latin typeface="黑体" pitchFamily="49" charset="-122"/>
                  <a:ea typeface="黑体" pitchFamily="49" charset="-122"/>
                  <a:cs typeface="Arial" pitchFamily="34" charset="0"/>
                </a:rPr>
                <a:t>国际著名的科学家，美国国家科学院，美国国家工程院，美国医学科学院，美国科学与艺术院，四院院士，美国斯坦福大学教授。斯蒂芬</a:t>
              </a:r>
              <a:r>
                <a:rPr lang="en-US" altLang="zh-CN" sz="1100" dirty="0" smtClean="0">
                  <a:latin typeface="黑体" pitchFamily="49" charset="-122"/>
                  <a:ea typeface="黑体" pitchFamily="49" charset="-122"/>
                  <a:cs typeface="Arial" pitchFamily="34" charset="0"/>
                </a:rPr>
                <a:t>.</a:t>
              </a:r>
              <a:r>
                <a:rPr lang="zh-CN" altLang="en-US" sz="1100" dirty="0" smtClean="0">
                  <a:latin typeface="黑体" pitchFamily="49" charset="-122"/>
                  <a:ea typeface="黑体" pitchFamily="49" charset="-122"/>
                  <a:cs typeface="Arial" pitchFamily="34" charset="0"/>
                </a:rPr>
                <a:t>奎克教授是世界基因测序领域的泰斗，微流控领域的权威，三代测序仪螺旋生物的发明人，世界上第三个测定自己基因组的人</a:t>
              </a:r>
              <a:r>
                <a:rPr lang="zh-CN" altLang="en-US" sz="1100" dirty="0" smtClean="0">
                  <a:latin typeface="黑体" pitchFamily="49" charset="-122"/>
                  <a:ea typeface="黑体" pitchFamily="49" charset="-122"/>
                  <a:cs typeface="Arial" pitchFamily="34" charset="0"/>
                </a:rPr>
                <a:t>。</a:t>
              </a:r>
              <a:endParaRPr lang="en-US" altLang="zh-CN" sz="1100" dirty="0" smtClean="0">
                <a:latin typeface="黑体" pitchFamily="49" charset="-122"/>
                <a:ea typeface="黑体" pitchFamily="49" charset="-122"/>
                <a:cs typeface="Arial" pitchFamily="34" charset="0"/>
              </a:endParaRPr>
            </a:p>
          </p:txBody>
        </p:sp>
        <p:pic>
          <p:nvPicPr>
            <p:cNvPr id="70" name="Picture 1" descr="http://img0.imgtn.bdimg.com/it/u=2334789766,3901999032&amp;fm=21&amp;gp=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b="16173"/>
            <a:stretch>
              <a:fillRect/>
            </a:stretch>
          </p:blipFill>
          <p:spPr bwMode="auto">
            <a:xfrm>
              <a:off x="282194" y="871115"/>
              <a:ext cx="1210615" cy="810831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785245" y="3233598"/>
            <a:ext cx="7171131" cy="1046440"/>
            <a:chOff x="282194" y="1891927"/>
            <a:chExt cx="7171131" cy="1046440"/>
          </a:xfrm>
        </p:grpSpPr>
        <p:sp>
          <p:nvSpPr>
            <p:cNvPr id="71" name="TextBox 10"/>
            <p:cNvSpPr txBox="1"/>
            <p:nvPr/>
          </p:nvSpPr>
          <p:spPr>
            <a:xfrm>
              <a:off x="1620677" y="1891927"/>
              <a:ext cx="58326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0B0F0"/>
                  </a:solidFill>
                  <a:latin typeface="黑体" pitchFamily="49" charset="-122"/>
                  <a:ea typeface="黑体" pitchFamily="49" charset="-122"/>
                </a:rPr>
                <a:t>Michael Deem(</a:t>
              </a:r>
              <a:r>
                <a:rPr lang="zh-CN" altLang="en-US" sz="1600" b="1" dirty="0" smtClean="0">
                  <a:solidFill>
                    <a:srgbClr val="00B0F0"/>
                  </a:solidFill>
                  <a:latin typeface="黑体" pitchFamily="49" charset="-122"/>
                  <a:ea typeface="黑体" pitchFamily="49" charset="-122"/>
                </a:rPr>
                <a:t>迈克尔</a:t>
              </a:r>
              <a:r>
                <a:rPr lang="en-US" altLang="zh-CN" sz="1600" b="1" dirty="0" smtClean="0">
                  <a:solidFill>
                    <a:srgbClr val="00B0F0"/>
                  </a:solidFill>
                  <a:latin typeface="黑体" pitchFamily="49" charset="-122"/>
                  <a:ea typeface="黑体" pitchFamily="49" charset="-122"/>
                </a:rPr>
                <a:t>·</a:t>
              </a:r>
              <a:r>
                <a:rPr lang="zh-CN" altLang="en-US" sz="1600" b="1" dirty="0" smtClean="0">
                  <a:solidFill>
                    <a:srgbClr val="00B0F0"/>
                  </a:solidFill>
                  <a:latin typeface="黑体" pitchFamily="49" charset="-122"/>
                  <a:ea typeface="黑体" pitchFamily="49" charset="-122"/>
                </a:rPr>
                <a:t>蒂姆</a:t>
              </a:r>
              <a:r>
                <a:rPr lang="en-US" altLang="zh-CN" sz="1600" b="1" dirty="0" smtClean="0">
                  <a:solidFill>
                    <a:srgbClr val="00B0F0"/>
                  </a:solidFill>
                  <a:latin typeface="黑体" pitchFamily="49" charset="-122"/>
                  <a:ea typeface="黑体" pitchFamily="49" charset="-122"/>
                </a:rPr>
                <a:t>)</a:t>
              </a:r>
            </a:p>
            <a:p>
              <a:r>
                <a:rPr lang="zh-CN" altLang="zh-CN" sz="1100" dirty="0" smtClean="0">
                  <a:latin typeface="黑体" pitchFamily="49" charset="-122"/>
                  <a:ea typeface="黑体" pitchFamily="49" charset="-122"/>
                </a:rPr>
                <a:t>美国莱斯大学生物医学工程系系主任。迈克尔</a:t>
              </a:r>
              <a:r>
                <a:rPr lang="en-US" altLang="zh-CN" sz="1100" dirty="0" smtClean="0">
                  <a:latin typeface="黑体" pitchFamily="49" charset="-122"/>
                  <a:ea typeface="黑体" pitchFamily="49" charset="-122"/>
                </a:rPr>
                <a:t>.</a:t>
              </a:r>
              <a:r>
                <a:rPr lang="zh-CN" altLang="zh-CN" sz="1100" dirty="0" smtClean="0">
                  <a:latin typeface="黑体" pitchFamily="49" charset="-122"/>
                  <a:ea typeface="黑体" pitchFamily="49" charset="-122"/>
                </a:rPr>
                <a:t>蒂姆教授发明的半导体测序仪</a:t>
              </a:r>
              <a:r>
                <a:rPr lang="en-US" altLang="zh-CN" sz="1100" dirty="0" err="1" smtClean="0">
                  <a:latin typeface="黑体" pitchFamily="49" charset="-122"/>
                  <a:ea typeface="黑体" pitchFamily="49" charset="-122"/>
                </a:rPr>
                <a:t>IonTorrent</a:t>
              </a:r>
              <a:r>
                <a:rPr lang="zh-CN" altLang="zh-CN" sz="1100" dirty="0" smtClean="0">
                  <a:latin typeface="黑体" pitchFamily="49" charset="-122"/>
                  <a:ea typeface="黑体" pitchFamily="49" charset="-122"/>
                </a:rPr>
                <a:t>为</a:t>
              </a:r>
              <a:r>
                <a:rPr lang="en-US" altLang="zh-CN" sz="1100" dirty="0" smtClean="0">
                  <a:latin typeface="黑体" pitchFamily="49" charset="-122"/>
                  <a:ea typeface="黑体" pitchFamily="49" charset="-122"/>
                </a:rPr>
                <a:t>2013</a:t>
              </a:r>
              <a:r>
                <a:rPr lang="zh-CN" altLang="zh-CN" sz="1100" dirty="0" smtClean="0">
                  <a:latin typeface="黑体" pitchFamily="49" charset="-122"/>
                  <a:ea typeface="黑体" pitchFamily="49" charset="-122"/>
                </a:rPr>
                <a:t>年世界销量第二的高通量测序仪</a:t>
              </a:r>
              <a:r>
                <a:rPr lang="zh-CN" altLang="en-US" sz="1100" dirty="0" smtClean="0">
                  <a:latin typeface="黑体" pitchFamily="49" charset="-122"/>
                  <a:ea typeface="黑体" pitchFamily="49" charset="-122"/>
                </a:rPr>
                <a:t>（现被热电收购</a:t>
              </a:r>
              <a:r>
                <a:rPr lang="en-US" altLang="zh-CN" sz="1100" dirty="0" smtClean="0">
                  <a:latin typeface="黑体" pitchFamily="49" charset="-122"/>
                  <a:ea typeface="黑体" pitchFamily="49" charset="-122"/>
                </a:rPr>
                <a:t>)</a:t>
              </a:r>
              <a:r>
                <a:rPr lang="zh-CN" altLang="zh-CN" sz="1100" dirty="0" smtClean="0">
                  <a:latin typeface="黑体" pitchFamily="49" charset="-122"/>
                  <a:ea typeface="黑体" pitchFamily="49" charset="-122"/>
                </a:rPr>
                <a:t>，他拥有二代测序仪的</a:t>
              </a:r>
              <a:r>
                <a:rPr lang="en-US" altLang="zh-CN" sz="1100" dirty="0" smtClean="0">
                  <a:latin typeface="黑体" pitchFamily="49" charset="-122"/>
                  <a:ea typeface="黑体" pitchFamily="49" charset="-122"/>
                </a:rPr>
                <a:t>10</a:t>
              </a:r>
              <a:r>
                <a:rPr lang="zh-CN" altLang="zh-CN" sz="1100" dirty="0" smtClean="0">
                  <a:latin typeface="黑体" pitchFamily="49" charset="-122"/>
                  <a:ea typeface="黑体" pitchFamily="49" charset="-122"/>
                </a:rPr>
                <a:t>个美国专利。迈克尔</a:t>
              </a:r>
              <a:r>
                <a:rPr lang="en-US" altLang="zh-CN" sz="1100" dirty="0" smtClean="0">
                  <a:latin typeface="黑体" pitchFamily="49" charset="-122"/>
                  <a:ea typeface="黑体" pitchFamily="49" charset="-122"/>
                </a:rPr>
                <a:t>.</a:t>
              </a:r>
              <a:r>
                <a:rPr lang="zh-CN" altLang="zh-CN" sz="1100" dirty="0" smtClean="0">
                  <a:latin typeface="黑体" pitchFamily="49" charset="-122"/>
                  <a:ea typeface="黑体" pitchFamily="49" charset="-122"/>
                </a:rPr>
                <a:t>蒂姆教授是多个国际著名学术组织的荣誉会士</a:t>
              </a:r>
              <a:r>
                <a:rPr lang="en-US" altLang="zh-CN" sz="1100" dirty="0" smtClean="0">
                  <a:latin typeface="黑体" pitchFamily="49" charset="-122"/>
                  <a:ea typeface="黑体" pitchFamily="49" charset="-122"/>
                </a:rPr>
                <a:t>(Fellow)</a:t>
              </a:r>
              <a:r>
                <a:rPr lang="zh-CN" altLang="zh-CN" sz="1100" dirty="0" smtClean="0">
                  <a:latin typeface="黑体" pitchFamily="49" charset="-122"/>
                  <a:ea typeface="黑体" pitchFamily="49" charset="-122"/>
                </a:rPr>
                <a:t>，包括美国化工学会，美国生物医学工程学会，美国物理学会和美国科学促进会</a:t>
              </a:r>
              <a:r>
                <a:rPr lang="zh-CN" altLang="zh-CN" sz="1100" dirty="0" smtClean="0">
                  <a:latin typeface="黑体" pitchFamily="49" charset="-122"/>
                  <a:ea typeface="黑体" pitchFamily="49" charset="-122"/>
                </a:rPr>
                <a:t>。</a:t>
              </a:r>
              <a:endParaRPr lang="en-US" altLang="zh-CN" sz="1100" dirty="0" smtClean="0"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72" name="Picture 8" descr="https://encrypted-tbn1.gstatic.com/images?q=tbn:ANd9GcTzhLYAcQCbG7MFvTQG5iy_cLZpPoC31jeYxG9Ap5lLf5EY-Jz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667" b="48241"/>
            <a:stretch>
              <a:fillRect/>
            </a:stretch>
          </p:blipFill>
          <p:spPr bwMode="auto">
            <a:xfrm>
              <a:off x="282194" y="1988747"/>
              <a:ext cx="1210615" cy="949620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>
            <a:off x="785245" y="4419605"/>
            <a:ext cx="7130997" cy="1025619"/>
            <a:chOff x="282194" y="3145548"/>
            <a:chExt cx="7130997" cy="1025619"/>
          </a:xfrm>
        </p:grpSpPr>
        <p:pic>
          <p:nvPicPr>
            <p:cNvPr id="73" name="Picture 6" descr="http://nebula.wsimg.com/7bbf12afe64e7bacae455d27c307fc3d?AccessKeyId=3CEACA16F5EF5F3957FF&amp;disposition=0&amp;alloworigin=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0" b="6250"/>
            <a:stretch>
              <a:fillRect/>
            </a:stretch>
          </p:blipFill>
          <p:spPr bwMode="auto">
            <a:xfrm>
              <a:off x="282194" y="3250476"/>
              <a:ext cx="1210616" cy="920691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10"/>
            <p:cNvSpPr txBox="1"/>
            <p:nvPr/>
          </p:nvSpPr>
          <p:spPr>
            <a:xfrm>
              <a:off x="1580543" y="3145548"/>
              <a:ext cx="5832648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0B0F0"/>
                  </a:solidFill>
                  <a:latin typeface="黑体" pitchFamily="49" charset="-122"/>
                  <a:ea typeface="黑体" pitchFamily="49" charset="-122"/>
                </a:rPr>
                <a:t>John William </a:t>
              </a:r>
              <a:r>
                <a:rPr lang="en-US" altLang="zh-CN" sz="1600" b="1" dirty="0" err="1" smtClean="0">
                  <a:solidFill>
                    <a:srgbClr val="00B0F0"/>
                  </a:solidFill>
                  <a:latin typeface="黑体" pitchFamily="49" charset="-122"/>
                  <a:ea typeface="黑体" pitchFamily="49" charset="-122"/>
                </a:rPr>
                <a:t>Efcavitch</a:t>
              </a:r>
              <a:endParaRPr lang="en-US" altLang="zh-CN" sz="1600" b="1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1100" dirty="0" smtClean="0">
                  <a:latin typeface="黑体" pitchFamily="49" charset="-122"/>
                  <a:ea typeface="黑体" pitchFamily="49" charset="-122"/>
                </a:rPr>
                <a:t>第三代测序仪的先驱，美国螺旋生物公司的原首席技术官，他在基因测序领域有过</a:t>
              </a:r>
              <a:r>
                <a:rPr lang="en-US" altLang="zh-CN" sz="1100" dirty="0" smtClean="0">
                  <a:latin typeface="黑体" pitchFamily="49" charset="-122"/>
                  <a:ea typeface="黑体" pitchFamily="49" charset="-122"/>
                </a:rPr>
                <a:t>30</a:t>
              </a:r>
              <a:r>
                <a:rPr lang="zh-CN" altLang="en-US" sz="1100" dirty="0" smtClean="0">
                  <a:latin typeface="黑体" pitchFamily="49" charset="-122"/>
                  <a:ea typeface="黑体" pitchFamily="49" charset="-122"/>
                </a:rPr>
                <a:t>余年的研发经验，曾负责</a:t>
              </a:r>
              <a:r>
                <a:rPr lang="en-US" altLang="zh-CN" sz="1100" dirty="0" smtClean="0">
                  <a:latin typeface="黑体" pitchFamily="49" charset="-122"/>
                  <a:ea typeface="黑体" pitchFamily="49" charset="-122"/>
                </a:rPr>
                <a:t>ABI</a:t>
              </a:r>
              <a:r>
                <a:rPr lang="zh-CN" altLang="en-US" sz="1100" dirty="0" smtClean="0">
                  <a:latin typeface="黑体" pitchFamily="49" charset="-122"/>
                  <a:ea typeface="黑体" pitchFamily="49" charset="-122"/>
                </a:rPr>
                <a:t>公司的</a:t>
              </a:r>
              <a:r>
                <a:rPr lang="en-US" altLang="zh-CN" sz="1100" dirty="0" smtClean="0">
                  <a:latin typeface="黑体" pitchFamily="49" charset="-122"/>
                  <a:ea typeface="黑体" pitchFamily="49" charset="-122"/>
                </a:rPr>
                <a:t>ABI3730</a:t>
              </a:r>
              <a:r>
                <a:rPr lang="zh-CN" altLang="en-US" sz="1100" dirty="0" smtClean="0">
                  <a:latin typeface="黑体" pitchFamily="49" charset="-122"/>
                  <a:ea typeface="黑体" pitchFamily="49" charset="-122"/>
                </a:rPr>
                <a:t>第一代测序仪的研发，全面负责仪器开发，试剂合成，调试，量产和发布。</a:t>
              </a:r>
              <a:r>
                <a:rPr lang="en-US" altLang="zh-CN" sz="1100" dirty="0" smtClean="0">
                  <a:latin typeface="黑体" pitchFamily="49" charset="-122"/>
                  <a:ea typeface="黑体" pitchFamily="49" charset="-122"/>
                </a:rPr>
                <a:t>2012</a:t>
              </a:r>
              <a:r>
                <a:rPr lang="zh-CN" altLang="en-US" sz="1100" dirty="0" smtClean="0">
                  <a:latin typeface="黑体" pitchFamily="49" charset="-122"/>
                  <a:ea typeface="黑体" pitchFamily="49" charset="-122"/>
                </a:rPr>
                <a:t>年任世界基因芯片巨头美国昂飞公司的高级副总裁</a:t>
              </a:r>
              <a:r>
                <a:rPr lang="zh-CN" altLang="en-US" sz="1100" dirty="0" smtClean="0">
                  <a:latin typeface="黑体" pitchFamily="49" charset="-122"/>
                  <a:ea typeface="黑体" pitchFamily="49" charset="-122"/>
                </a:rPr>
                <a:t>。</a:t>
              </a:r>
              <a:endParaRPr lang="en-US" altLang="zh-CN" sz="1100" dirty="0" smtClean="0"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31" name="标题 4"/>
          <p:cNvSpPr txBox="1">
            <a:spLocks/>
          </p:cNvSpPr>
          <p:nvPr/>
        </p:nvSpPr>
        <p:spPr>
          <a:xfrm>
            <a:off x="179512" y="188640"/>
            <a:ext cx="8497092" cy="61645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致谢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标题 4"/>
          <p:cNvSpPr txBox="1">
            <a:spLocks/>
          </p:cNvSpPr>
          <p:nvPr/>
        </p:nvSpPr>
        <p:spPr>
          <a:xfrm>
            <a:off x="-28331" y="1452246"/>
            <a:ext cx="3299273" cy="61645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科学顾问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697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23850" y="116632"/>
            <a:ext cx="8497092" cy="616455"/>
          </a:xfrm>
        </p:spPr>
        <p:txBody>
          <a:bodyPr/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致谢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3032339"/>
            <a:ext cx="3096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颜  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钦博士</a:t>
            </a:r>
            <a:endParaRPr lang="en-US" altLang="zh-CN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吴  平博士</a:t>
            </a:r>
            <a:endParaRPr lang="en-US" altLang="zh-CN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葛良进博士</a:t>
            </a:r>
            <a:endParaRPr lang="en-US" altLang="zh-CN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邓力蔚</a:t>
            </a:r>
            <a:endParaRPr lang="en-US" altLang="zh-CN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吴增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丁</a:t>
            </a:r>
            <a:endParaRPr lang="en-US" altLang="zh-CN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纪道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锐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48064" y="4509667"/>
            <a:ext cx="4392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深圳市科创委未来产业资金</a:t>
            </a:r>
            <a:endParaRPr lang="en-US" altLang="zh-CN" sz="2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深圳市科创委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小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微企业资助项目</a:t>
            </a:r>
            <a:endParaRPr lang="en-US" altLang="zh-CN" sz="2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深圳市人力资源和社会保障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局</a:t>
            </a:r>
            <a:endParaRPr lang="en-US" altLang="zh-CN" sz="2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FF0000"/>
              </a:buClr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海外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留学生创业资助</a:t>
            </a:r>
            <a:endParaRPr lang="en-US" altLang="zh-CN" sz="2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南方科技大学</a:t>
            </a:r>
            <a:endParaRPr lang="en-US" altLang="zh-CN" sz="2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国家超级计算深圳中心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496" y="4797152"/>
            <a:ext cx="820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ea typeface="黑体" panose="02010609060101010101" pitchFamily="49" charset="-122"/>
              </a:rPr>
              <a:t>Dr</a:t>
            </a:r>
            <a:r>
              <a:rPr lang="en-US" altLang="zh-CN" b="1" dirty="0">
                <a:ea typeface="黑体" panose="02010609060101010101" pitchFamily="49" charset="-122"/>
              </a:rPr>
              <a:t>. Yilin </a:t>
            </a:r>
            <a:r>
              <a:rPr lang="en-US" altLang="zh-CN" b="1" dirty="0" smtClean="0">
                <a:ea typeface="黑体" panose="02010609060101010101" pitchFamily="49" charset="-122"/>
              </a:rPr>
              <a:t>Wang</a:t>
            </a:r>
            <a:r>
              <a:rPr lang="zh-CN" altLang="en-US" b="1" dirty="0" smtClean="0">
                <a:ea typeface="黑体" panose="02010609060101010101" pitchFamily="49" charset="-122"/>
              </a:rPr>
              <a:t>（</a:t>
            </a:r>
            <a:r>
              <a:rPr lang="en-US" altLang="zh-CN" b="1" dirty="0" smtClean="0">
                <a:ea typeface="黑体" panose="02010609060101010101" pitchFamily="49" charset="-122"/>
              </a:rPr>
              <a:t>National </a:t>
            </a:r>
            <a:r>
              <a:rPr lang="en-US" altLang="zh-CN" b="1" dirty="0">
                <a:ea typeface="黑体" panose="02010609060101010101" pitchFamily="49" charset="-122"/>
              </a:rPr>
              <a:t>University of </a:t>
            </a:r>
            <a:r>
              <a:rPr lang="en-US" altLang="zh-CN" b="1" dirty="0" smtClean="0">
                <a:ea typeface="黑体" panose="02010609060101010101" pitchFamily="49" charset="-122"/>
              </a:rPr>
              <a:t>Singapore</a:t>
            </a:r>
            <a:r>
              <a:rPr lang="zh-CN" altLang="en-US" b="1" dirty="0" smtClean="0">
                <a:ea typeface="黑体" panose="02010609060101010101" pitchFamily="49" charset="-122"/>
              </a:rPr>
              <a:t>）</a:t>
            </a:r>
            <a:r>
              <a:rPr lang="en-US" altLang="zh-CN" b="1" dirty="0" smtClean="0">
                <a:ea typeface="黑体" panose="02010609060101010101" pitchFamily="49" charset="-122"/>
              </a:rPr>
              <a:t/>
            </a:r>
            <a:br>
              <a:rPr lang="en-US" altLang="zh-CN" b="1" dirty="0" smtClean="0">
                <a:ea typeface="黑体" panose="02010609060101010101" pitchFamily="49" charset="-122"/>
              </a:rPr>
            </a:b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高勇谦博士（南京工业大学）</a:t>
            </a:r>
            <a:endParaRPr lang="en-US" altLang="zh-CN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赵陆阳博士（北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卡罗莱纳州立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大学）</a:t>
            </a:r>
            <a:endParaRPr lang="en-US" altLang="zh-CN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刘  松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博士（深圳人民医院）</a:t>
            </a:r>
            <a:endParaRPr lang="en-US" altLang="zh-CN" b="1" dirty="0"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35896" y="3032339"/>
            <a:ext cx="20699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蔡金森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李改玲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金  欢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李基君  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曾健明</a:t>
            </a:r>
          </a:p>
        </p:txBody>
      </p:sp>
      <p:pic>
        <p:nvPicPr>
          <p:cNvPr id="46082" name="Picture 2" descr="C:\Users\dpcuser\Documents\百度云同步盘\MyDocument\Lab\Lab Website\Work Pictures\photo-h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5" t="8752" r="20000" b="7864"/>
          <a:stretch/>
        </p:blipFill>
        <p:spPr bwMode="auto">
          <a:xfrm>
            <a:off x="924127" y="917295"/>
            <a:ext cx="1703657" cy="178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818458" y="1619617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贺建奎博士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76949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1026503"/>
            <a:ext cx="8229600" cy="73507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二代测序的发展逐渐放缓</a:t>
            </a:r>
            <a:endParaRPr lang="zh-CN" altLang="en-US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33794" name="Picture 2" descr="http://upload.wikimedia.org/wikipedia/commons/b/b7/DNA_Sequencing_Cost_per_Genome_Over_Tim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b="6112"/>
          <a:stretch/>
        </p:blipFill>
        <p:spPr bwMode="auto">
          <a:xfrm>
            <a:off x="1115616" y="1785186"/>
            <a:ext cx="6703279" cy="419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583966" y="6165304"/>
            <a:ext cx="405431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下一个目标：</a:t>
            </a:r>
            <a:r>
              <a:rPr lang="en-US" altLang="zh-CN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美元基因组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504" y="-213"/>
            <a:ext cx="3523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国内外基因测序技术现状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782" y="369119"/>
            <a:ext cx="9036000" cy="45719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24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6538" y="764704"/>
            <a:ext cx="8698201" cy="708892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基因测序仪长期被国外垄断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64066" y="6350168"/>
            <a:ext cx="2133600" cy="365125"/>
          </a:xfrm>
        </p:spPr>
        <p:txBody>
          <a:bodyPr/>
          <a:lstStyle/>
          <a:p>
            <a:fld id="{7751BC3B-8C0B-441F-82B7-17E1D72911AB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3929" y="6350168"/>
            <a:ext cx="378603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00" dirty="0"/>
              <a:t>资料来源</a:t>
            </a:r>
            <a:r>
              <a:rPr lang="zh-CN" altLang="en-US" sz="1300" dirty="0" smtClean="0"/>
              <a:t>：</a:t>
            </a:r>
            <a:r>
              <a:rPr lang="en-US" altLang="zh-CN" sz="1300" dirty="0" smtClean="0"/>
              <a:t>2014</a:t>
            </a:r>
            <a:r>
              <a:rPr lang="zh-CN" altLang="en-US" sz="1300" dirty="0" smtClean="0"/>
              <a:t>年 </a:t>
            </a:r>
            <a:r>
              <a:rPr lang="en-US" altLang="zh-CN" sz="1300" dirty="0" err="1"/>
              <a:t>Frost&amp;Sullivan</a:t>
            </a:r>
            <a:r>
              <a:rPr lang="en-US" altLang="zh-CN" sz="1300" dirty="0"/>
              <a:t>, </a:t>
            </a:r>
            <a:r>
              <a:rPr lang="zh-CN" altLang="en-US" sz="1300" dirty="0"/>
              <a:t>民生证券研究院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-192576" y="2636912"/>
            <a:ext cx="5790444" cy="3851661"/>
            <a:chOff x="0" y="2762870"/>
            <a:chExt cx="5790444" cy="3851661"/>
          </a:xfrm>
        </p:grpSpPr>
        <p:graphicFrame>
          <p:nvGraphicFramePr>
            <p:cNvPr id="10" name="图表 9"/>
            <p:cNvGraphicFramePr/>
            <p:nvPr>
              <p:extLst>
                <p:ext uri="{D42A27DB-BD31-4B8C-83A1-F6EECF244321}">
                  <p14:modId xmlns:p14="http://schemas.microsoft.com/office/powerpoint/2010/main" val="533683176"/>
                </p:ext>
              </p:extLst>
            </p:nvPr>
          </p:nvGraphicFramePr>
          <p:xfrm>
            <a:off x="0" y="2762870"/>
            <a:ext cx="3859290" cy="385166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文本框 12"/>
            <p:cNvSpPr txBox="1"/>
            <p:nvPr/>
          </p:nvSpPr>
          <p:spPr>
            <a:xfrm>
              <a:off x="3203848" y="2946430"/>
              <a:ext cx="219519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 sz="1197" b="0" i="0" u="none" strike="noStrike" kern="1200" baseline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cs"/>
                </a:defRPr>
              </a:pPr>
              <a:fld id="{E39ACFEC-1723-4587-AC5F-00220EEECFB2}" type="CATEGORYNAME">
                <a:rPr lang="en-US" altLang="zh-CN" sz="1600" b="1"/>
                <a:pPr algn="ctr">
                  <a:defRPr sz="1197" b="0" i="0" u="none" strike="noStrike" kern="1200" baseline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t>Pacific Biosciences</a:t>
              </a:fld>
              <a:r>
                <a:rPr lang="en-US" altLang="zh-CN" sz="1600" b="1" dirty="0"/>
                <a:t>, </a:t>
              </a:r>
              <a:fld id="{D24FB3F3-2544-4E9B-A393-7206A9901F77}" type="VALUE">
                <a:rPr lang="en-US" altLang="zh-CN" sz="1600" b="1"/>
                <a:pPr algn="ctr">
                  <a:defRPr sz="1197" b="0" i="0" u="none" strike="noStrike" kern="1200" baseline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t>3%</a:t>
              </a:fld>
              <a:endParaRPr lang="en-US" altLang="zh-CN" sz="1600" b="1" dirty="0"/>
            </a:p>
          </p:txBody>
        </p:sp>
        <p:sp>
          <p:nvSpPr>
            <p:cNvPr id="12" name="文本框 18"/>
            <p:cNvSpPr txBox="1"/>
            <p:nvPr/>
          </p:nvSpPr>
          <p:spPr>
            <a:xfrm>
              <a:off x="3563888" y="3378478"/>
              <a:ext cx="16561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 sz="1197" b="0" i="0" u="none" strike="noStrike" kern="1200" baseline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cs"/>
                </a:defRPr>
              </a:pPr>
              <a:fld id="{6A0B1CC9-73B7-4DD3-9D9F-39EDD73DB73F}" type="CATEGORYNAME">
                <a:rPr lang="en-US" altLang="zh-CN" sz="1600" b="1"/>
                <a:pPr algn="ctr">
                  <a:defRPr sz="1197" b="0" i="0" u="none" strike="noStrike" kern="1200" baseline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t>Roche</a:t>
              </a:fld>
              <a:r>
                <a:rPr lang="en-US" altLang="zh-CN" sz="1600" b="1" dirty="0"/>
                <a:t>, </a:t>
              </a:r>
              <a:fld id="{4D61933B-B3B5-41F5-9D82-888E9980D902}" type="VALUE">
                <a:rPr lang="en-US" altLang="zh-CN" sz="1600" b="1"/>
                <a:pPr algn="ctr">
                  <a:defRPr sz="1197" b="0" i="0" u="none" strike="noStrike" kern="1200" baseline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t>10%</a:t>
              </a:fld>
              <a:endParaRPr lang="en-US" altLang="zh-CN" sz="1600" b="1" dirty="0"/>
            </a:p>
          </p:txBody>
        </p:sp>
        <p:sp>
          <p:nvSpPr>
            <p:cNvPr id="13" name="文本框 21"/>
            <p:cNvSpPr txBox="1"/>
            <p:nvPr/>
          </p:nvSpPr>
          <p:spPr>
            <a:xfrm>
              <a:off x="3275856" y="4179135"/>
              <a:ext cx="25145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 sz="1197" b="0" i="0" u="none" strike="noStrike" kern="1200" baseline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cs"/>
                </a:defRPr>
              </a:pPr>
              <a:fld id="{6B8FEE8E-D2DC-47A0-90EF-155454C10D2B}" type="CATEGORYNAME">
                <a:rPr lang="en-US" altLang="zh-CN" sz="1600" b="1"/>
                <a:pPr algn="ctr">
                  <a:defRPr sz="1197" b="0" i="0" u="none" strike="noStrike" kern="1200" baseline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t>Thermo Fisher Scientific</a:t>
              </a:fld>
              <a:r>
                <a:rPr lang="en-US" altLang="zh-CN" sz="1600" b="1" dirty="0"/>
                <a:t>, </a:t>
              </a:r>
              <a:fld id="{B21BD25A-C82A-454F-9D0D-24875773EE82}" type="VALUE">
                <a:rPr lang="en-US" altLang="zh-CN" sz="1600" b="1"/>
                <a:pPr algn="ctr">
                  <a:defRPr sz="1197" b="0" i="0" u="none" strike="noStrike" kern="1200" baseline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t>16%</a:t>
              </a:fld>
              <a:endParaRPr lang="en-US" altLang="zh-CN" sz="1600" b="1" dirty="0"/>
            </a:p>
          </p:txBody>
        </p:sp>
        <p:sp>
          <p:nvSpPr>
            <p:cNvPr id="14" name="文本框 22"/>
            <p:cNvSpPr txBox="1"/>
            <p:nvPr/>
          </p:nvSpPr>
          <p:spPr>
            <a:xfrm>
              <a:off x="3563888" y="5034662"/>
              <a:ext cx="16959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 sz="1197" b="0" i="0" u="none" strike="noStrike" kern="1200" baseline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cs"/>
                </a:defRPr>
              </a:pPr>
              <a:fld id="{43F5C039-2973-4F0C-AA31-09B4CA042B8E}" type="CATEGORYNAME">
                <a:rPr lang="en-US" altLang="zh-CN" sz="1600" b="1"/>
                <a:pPr algn="ctr">
                  <a:defRPr sz="1197" b="0" i="0" u="none" strike="noStrike" kern="1200" baseline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t>Illumina</a:t>
              </a:fld>
              <a:r>
                <a:rPr lang="en-US" altLang="zh-CN" sz="1600" b="1" dirty="0"/>
                <a:t>, </a:t>
              </a:r>
              <a:fld id="{CCEE997A-760E-4054-9519-73A11CB33D78}" type="VALUE">
                <a:rPr lang="en-US" altLang="zh-CN" sz="1600" b="1"/>
                <a:pPr algn="ctr">
                  <a:defRPr sz="1197" b="0" i="0" u="none" strike="noStrike" kern="1200" baseline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t>71%</a:t>
              </a:fld>
              <a:endParaRPr lang="en-US" altLang="zh-CN" sz="1600" b="1" dirty="0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2037633" y="2946430"/>
              <a:ext cx="1238223" cy="1453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843808" y="3284984"/>
              <a:ext cx="983673" cy="1992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3335644" y="4021573"/>
              <a:ext cx="630102" cy="1397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2555776" y="5318468"/>
              <a:ext cx="1271705" cy="624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831" t="64143" r="58612" b="8137"/>
          <a:stretch/>
        </p:blipFill>
        <p:spPr>
          <a:xfrm>
            <a:off x="5590187" y="2597392"/>
            <a:ext cx="1907416" cy="11995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977" t="63894" r="18865" b="8801"/>
          <a:stretch/>
        </p:blipFill>
        <p:spPr>
          <a:xfrm>
            <a:off x="7503583" y="4359313"/>
            <a:ext cx="1408355" cy="13019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351" t="24672" r="62634" b="42592"/>
          <a:stretch/>
        </p:blipFill>
        <p:spPr>
          <a:xfrm>
            <a:off x="5713070" y="4294670"/>
            <a:ext cx="1472828" cy="1349331"/>
          </a:xfrm>
          <a:prstGeom prst="rect">
            <a:avLst/>
          </a:prstGeom>
        </p:spPr>
      </p:pic>
      <p:sp>
        <p:nvSpPr>
          <p:cNvPr id="22" name="文本框 41"/>
          <p:cNvSpPr txBox="1"/>
          <p:nvPr/>
        </p:nvSpPr>
        <p:spPr>
          <a:xfrm>
            <a:off x="5278602" y="1960180"/>
            <a:ext cx="3685886" cy="400110"/>
          </a:xfrm>
          <a:prstGeom prst="rect">
            <a:avLst/>
          </a:prstGeom>
          <a:solidFill>
            <a:srgbClr val="00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目前市场主流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高通量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测序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仪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42"/>
          <p:cNvSpPr txBox="1"/>
          <p:nvPr/>
        </p:nvSpPr>
        <p:spPr>
          <a:xfrm>
            <a:off x="463929" y="1960180"/>
            <a:ext cx="3600000" cy="400110"/>
          </a:xfrm>
          <a:prstGeom prst="rect">
            <a:avLst/>
          </a:prstGeom>
          <a:solidFill>
            <a:srgbClr val="00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基因测序仪市场份额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23" r="12226"/>
          <a:stretch/>
        </p:blipFill>
        <p:spPr>
          <a:xfrm>
            <a:off x="7259271" y="2724654"/>
            <a:ext cx="1694721" cy="1055732"/>
          </a:xfrm>
          <a:prstGeom prst="rect">
            <a:avLst/>
          </a:prstGeom>
        </p:spPr>
      </p:pic>
      <p:sp>
        <p:nvSpPr>
          <p:cNvPr id="25" name="文本框 13"/>
          <p:cNvSpPr txBox="1"/>
          <p:nvPr/>
        </p:nvSpPr>
        <p:spPr>
          <a:xfrm>
            <a:off x="7733942" y="3925338"/>
            <a:ext cx="117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 smtClean="0"/>
              <a:t>PacBio</a:t>
            </a:r>
            <a:r>
              <a:rPr lang="en-US" altLang="zh-CN" b="1" dirty="0" smtClean="0"/>
              <a:t> RS</a:t>
            </a:r>
            <a:endParaRPr lang="zh-CN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5690457" y="3925338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Illumina </a:t>
            </a:r>
            <a:r>
              <a:rPr lang="en-US" altLang="zh-CN" b="1" dirty="0" err="1" smtClean="0"/>
              <a:t>Hiseq</a:t>
            </a:r>
            <a:endParaRPr lang="zh-CN" altLang="en-US" b="1" dirty="0"/>
          </a:p>
        </p:txBody>
      </p:sp>
      <p:sp>
        <p:nvSpPr>
          <p:cNvPr id="50" name="文本框 13"/>
          <p:cNvSpPr txBox="1"/>
          <p:nvPr/>
        </p:nvSpPr>
        <p:spPr>
          <a:xfrm>
            <a:off x="5606052" y="5734997"/>
            <a:ext cx="15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Roche GS-FLX</a:t>
            </a:r>
            <a:endParaRPr lang="zh-CN" altLang="en-US" b="1" dirty="0"/>
          </a:p>
        </p:txBody>
      </p:sp>
      <p:sp>
        <p:nvSpPr>
          <p:cNvPr id="51" name="文本框 13"/>
          <p:cNvSpPr txBox="1"/>
          <p:nvPr/>
        </p:nvSpPr>
        <p:spPr>
          <a:xfrm>
            <a:off x="7020272" y="5734997"/>
            <a:ext cx="251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Life Technologies</a:t>
            </a:r>
          </a:p>
          <a:p>
            <a:pPr algn="ctr"/>
            <a:r>
              <a:rPr lang="en-US" altLang="zh-CN" b="1" dirty="0" smtClean="0"/>
              <a:t> Ion Torrent</a:t>
            </a:r>
            <a:endParaRPr lang="zh-CN" altLang="en-US" b="1" dirty="0"/>
          </a:p>
        </p:txBody>
      </p:sp>
      <p:sp>
        <p:nvSpPr>
          <p:cNvPr id="28" name="矩形 27"/>
          <p:cNvSpPr/>
          <p:nvPr/>
        </p:nvSpPr>
        <p:spPr>
          <a:xfrm>
            <a:off x="107504" y="-213"/>
            <a:ext cx="3523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国内外基因测序技术现状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3782" y="369119"/>
            <a:ext cx="9036000" cy="45719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87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55981" y="2171032"/>
            <a:ext cx="2852779" cy="2628000"/>
            <a:chOff x="131997" y="2357008"/>
            <a:chExt cx="2852779" cy="2628000"/>
          </a:xfrm>
        </p:grpSpPr>
        <p:grpSp>
          <p:nvGrpSpPr>
            <p:cNvPr id="8" name="组合 7"/>
            <p:cNvGrpSpPr>
              <a:grpSpLocks noChangeAspect="1"/>
            </p:cNvGrpSpPr>
            <p:nvPr/>
          </p:nvGrpSpPr>
          <p:grpSpPr>
            <a:xfrm>
              <a:off x="131997" y="2357008"/>
              <a:ext cx="2852779" cy="2628000"/>
              <a:chOff x="695727" y="2055687"/>
              <a:chExt cx="2880899" cy="2602977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913" y="2055687"/>
                <a:ext cx="2869713" cy="2602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矩形 6"/>
              <p:cNvSpPr/>
              <p:nvPr/>
            </p:nvSpPr>
            <p:spPr>
              <a:xfrm>
                <a:off x="695727" y="4278775"/>
                <a:ext cx="720080" cy="2160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2627784" y="3429000"/>
              <a:ext cx="324000" cy="3357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69352"/>
            <a:ext cx="2133600" cy="365125"/>
          </a:xfrm>
        </p:spPr>
        <p:txBody>
          <a:bodyPr/>
          <a:lstStyle/>
          <a:p>
            <a:fld id="{7751BC3B-8C0B-441F-82B7-17E1D72911A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539060" y="371254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仅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美国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和英国拥有单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分子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测序技术</a:t>
            </a:r>
            <a:endParaRPr lang="zh-CN" altLang="en-US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27784" y="6172234"/>
            <a:ext cx="65527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Quake SR, et. al., PNAS, 2003(100), 3960-3964.</a:t>
            </a:r>
          </a:p>
          <a:p>
            <a:r>
              <a:rPr lang="en-US" altLang="zh-CN" sz="1400" dirty="0" smtClean="0"/>
              <a:t>Thompson, JF, et. </a:t>
            </a:r>
            <a:r>
              <a:rPr lang="en-US" altLang="zh-CN" sz="1400" dirty="0"/>
              <a:t>a</a:t>
            </a:r>
            <a:r>
              <a:rPr lang="en-US" altLang="zh-CN" sz="1400" dirty="0" smtClean="0"/>
              <a:t>l., </a:t>
            </a:r>
            <a:r>
              <a:rPr lang="en-US" altLang="zh-CN" sz="1400" dirty="0" err="1" smtClean="0"/>
              <a:t>Curr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Protoc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Mol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Biol</a:t>
            </a:r>
            <a:r>
              <a:rPr lang="en-US" altLang="zh-CN" sz="1400" dirty="0" smtClean="0"/>
              <a:t>, 2010(Unit7.10)</a:t>
            </a:r>
            <a:r>
              <a:rPr lang="en-US" altLang="zh-CN" sz="1400" dirty="0"/>
              <a:t>.</a:t>
            </a:r>
          </a:p>
          <a:p>
            <a:r>
              <a:rPr lang="en-US" altLang="zh-CN" sz="1400" dirty="0" err="1" smtClean="0"/>
              <a:t>Eid</a:t>
            </a:r>
            <a:r>
              <a:rPr lang="en-US" altLang="zh-CN" sz="1400" dirty="0" smtClean="0"/>
              <a:t> J, et. al., Science,  2009(323)</a:t>
            </a:r>
            <a:endParaRPr lang="zh-CN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9060" y="582820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Helicos</a:t>
            </a:r>
            <a:r>
              <a:rPr lang="en-US" altLang="zh-CN" b="1" dirty="0"/>
              <a:t> </a:t>
            </a:r>
            <a:r>
              <a:rPr lang="en-US" altLang="zh-CN" b="1" dirty="0" err="1"/>
              <a:t>BioSciences</a:t>
            </a:r>
            <a:endParaRPr lang="zh-CN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707904" y="582820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Pacific Bioscience</a:t>
            </a:r>
            <a:endParaRPr lang="zh-CN" altLang="en-US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57" y="4780706"/>
            <a:ext cx="2013427" cy="10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圆角矩形 11"/>
          <p:cNvSpPr/>
          <p:nvPr/>
        </p:nvSpPr>
        <p:spPr>
          <a:xfrm>
            <a:off x="178983" y="2138622"/>
            <a:ext cx="2796777" cy="3708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614611" y="582820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Oxford </a:t>
            </a:r>
            <a:r>
              <a:rPr lang="en-US" altLang="zh-CN" b="1" dirty="0" err="1" smtClean="0"/>
              <a:t>Nanopore</a:t>
            </a:r>
            <a:endParaRPr lang="zh-CN" altLang="en-US" b="1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183594" y="2138622"/>
            <a:ext cx="2736000" cy="3708000"/>
            <a:chOff x="6093655" y="2411596"/>
            <a:chExt cx="2726817" cy="3888432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56176" y="2918085"/>
              <a:ext cx="2664296" cy="933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圆角矩形 19"/>
            <p:cNvSpPr/>
            <p:nvPr/>
          </p:nvSpPr>
          <p:spPr>
            <a:xfrm>
              <a:off x="6093655" y="2411596"/>
              <a:ext cx="2726817" cy="388843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674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4646" y="4239053"/>
              <a:ext cx="2269802" cy="1466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矩形 23"/>
          <p:cNvSpPr/>
          <p:nvPr/>
        </p:nvSpPr>
        <p:spPr>
          <a:xfrm>
            <a:off x="50486" y="836712"/>
            <a:ext cx="9036000" cy="144016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</a:pPr>
            <a:endParaRPr lang="zh-CN" altLang="en-US" sz="36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717250" y="1613878"/>
            <a:ext cx="1467902" cy="441450"/>
            <a:chOff x="6920521" y="1970146"/>
            <a:chExt cx="1467902" cy="441450"/>
          </a:xfrm>
        </p:grpSpPr>
        <p:sp>
          <p:nvSpPr>
            <p:cNvPr id="23" name="TextBox 22"/>
            <p:cNvSpPr txBox="1"/>
            <p:nvPr/>
          </p:nvSpPr>
          <p:spPr>
            <a:xfrm>
              <a:off x="6920521" y="1991215"/>
              <a:ext cx="696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英国</a:t>
              </a:r>
              <a:endPara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9938" name="Picture 2" descr="C:\Users\user\Desktop\3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8868" y="1970146"/>
              <a:ext cx="829555" cy="44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组合 2"/>
          <p:cNvGrpSpPr/>
          <p:nvPr/>
        </p:nvGrpSpPr>
        <p:grpSpPr>
          <a:xfrm>
            <a:off x="691712" y="1593951"/>
            <a:ext cx="1504024" cy="470598"/>
            <a:chOff x="439592" y="1806965"/>
            <a:chExt cx="1504024" cy="470598"/>
          </a:xfrm>
        </p:grpSpPr>
        <p:sp>
          <p:nvSpPr>
            <p:cNvPr id="2" name="TextBox 1"/>
            <p:cNvSpPr txBox="1"/>
            <p:nvPr/>
          </p:nvSpPr>
          <p:spPr>
            <a:xfrm>
              <a:off x="439592" y="1840318"/>
              <a:ext cx="718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美国</a:t>
              </a:r>
              <a:endPara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9939" name="Picture 3" descr="C:\Users\user\Desktop\66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11" b="21454"/>
            <a:stretch/>
          </p:blipFill>
          <p:spPr bwMode="auto">
            <a:xfrm>
              <a:off x="1115616" y="1806965"/>
              <a:ext cx="828000" cy="470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组合 30"/>
          <p:cNvGrpSpPr/>
          <p:nvPr/>
        </p:nvGrpSpPr>
        <p:grpSpPr>
          <a:xfrm>
            <a:off x="3707904" y="1586840"/>
            <a:ext cx="1504024" cy="470598"/>
            <a:chOff x="439592" y="1806965"/>
            <a:chExt cx="1504024" cy="470598"/>
          </a:xfrm>
        </p:grpSpPr>
        <p:sp>
          <p:nvSpPr>
            <p:cNvPr id="32" name="TextBox 31"/>
            <p:cNvSpPr txBox="1"/>
            <p:nvPr/>
          </p:nvSpPr>
          <p:spPr>
            <a:xfrm>
              <a:off x="439592" y="1840318"/>
              <a:ext cx="718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美国</a:t>
              </a:r>
              <a:endPara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33" name="Picture 3" descr="C:\Users\user\Desktop\66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11" b="21454"/>
            <a:stretch/>
          </p:blipFill>
          <p:spPr bwMode="auto">
            <a:xfrm>
              <a:off x="1115616" y="1806965"/>
              <a:ext cx="828000" cy="470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组合 18"/>
          <p:cNvGrpSpPr/>
          <p:nvPr/>
        </p:nvGrpSpPr>
        <p:grpSpPr>
          <a:xfrm>
            <a:off x="3173847" y="2154120"/>
            <a:ext cx="2797200" cy="3708000"/>
            <a:chOff x="3142851" y="2340096"/>
            <a:chExt cx="2797200" cy="3708000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737" y="4954834"/>
              <a:ext cx="2500419" cy="97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8080" y="2540622"/>
              <a:ext cx="2458076" cy="226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圆角矩形 17"/>
            <p:cNvSpPr/>
            <p:nvPr/>
          </p:nvSpPr>
          <p:spPr>
            <a:xfrm>
              <a:off x="3142851" y="2340096"/>
              <a:ext cx="2797200" cy="37080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107504" y="-213"/>
            <a:ext cx="3523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国内外基因测序技术现状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3782" y="369119"/>
            <a:ext cx="9036000" cy="45719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989856"/>
            <a:ext cx="8229600" cy="710952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三代测序近期受到广泛关注</a:t>
            </a:r>
            <a:endParaRPr lang="zh-CN" altLang="en-US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36725"/>
            <a:ext cx="8229600" cy="4525963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太平洋生物于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月份推出小型化的单分子测序仪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Sequel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，股价上涨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7751BC3B-8C0B-441F-82B7-17E1D72911AB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8479" t="13787" r="33992" b="32384"/>
          <a:stretch/>
        </p:blipFill>
        <p:spPr>
          <a:xfrm>
            <a:off x="2802056" y="3160861"/>
            <a:ext cx="5986760" cy="3150926"/>
          </a:xfrm>
          <a:prstGeom prst="rect">
            <a:avLst/>
          </a:prstGeom>
        </p:spPr>
      </p:pic>
      <p:pic>
        <p:nvPicPr>
          <p:cNvPr id="34818" name="Picture 2" descr="Pacific Biosystems Sequel product20150910_7921_PacBio_Sequel.CR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160861"/>
            <a:ext cx="1872208" cy="315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07504" y="-213"/>
            <a:ext cx="3523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国内外基因测序技术现状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782" y="369119"/>
            <a:ext cx="9036000" cy="45719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55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33719" y="692696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代测序在临床应用的瓶颈</a:t>
            </a:r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600" b="1" u="sng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样本</a:t>
            </a:r>
            <a:r>
              <a:rPr lang="zh-CN" altLang="en-US" sz="3600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制备繁琐，耗时长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61417" y="2379652"/>
            <a:ext cx="3992079" cy="2852405"/>
            <a:chOff x="380256" y="1484784"/>
            <a:chExt cx="3687688" cy="263005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0488" y="1628800"/>
              <a:ext cx="1567456" cy="2475118"/>
            </a:xfrm>
            <a:prstGeom prst="rect">
              <a:avLst/>
            </a:prstGeom>
          </p:spPr>
        </p:pic>
        <p:pic>
          <p:nvPicPr>
            <p:cNvPr id="10" name="Picture 2" descr="https://www.neb.com/~/media/NebUs/Page%20Images/NEBnext%20new%20workflow%20images/DNA/Illumina_UltraDNAWorkflow_011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256" y="1484784"/>
              <a:ext cx="1824367" cy="2630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4644008" y="2703509"/>
            <a:ext cx="4234631" cy="2400523"/>
            <a:chOff x="467545" y="2348880"/>
            <a:chExt cx="4248471" cy="2373182"/>
          </a:xfrm>
        </p:grpSpPr>
        <p:pic>
          <p:nvPicPr>
            <p:cNvPr id="12" name="Picture 2" descr="http://www.yerkes.emory.edu/nhp_genomics_core/Equipment/QIAcube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412" y="2391349"/>
              <a:ext cx="832244" cy="1109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://tools.thermofisher.com/content/sfs/prodImages/high/Covaris%20M220%20Focused-ultrasonicator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784" y="2461703"/>
              <a:ext cx="785929" cy="96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http://gcf.uta.edu/images/Nanodrop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81188"/>
              <a:ext cx="859502" cy="947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http://www.bio-equip.com.cn/images/62124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5" y="3725393"/>
              <a:ext cx="1008112" cy="855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://img2.app17.com/products/big/20120903/201209030411451778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0641" y="3507495"/>
              <a:ext cx="859231" cy="1145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 descr="http://www.szxtd56.com/upLoad/product/month_1204/201204232208568439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600" y="3356992"/>
              <a:ext cx="775392" cy="1342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http://cmgm.stanford.edu/pan/images/qPCR/qpcr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0081" y="2348880"/>
              <a:ext cx="735935" cy="116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6" descr="http://gcf.uta.edu/images/agilent2100.gif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3573016"/>
              <a:ext cx="787494" cy="1149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http://www.eaderly.com/buy2buyupfile/2012891404158877b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64" y="2491155"/>
              <a:ext cx="703384" cy="93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文本框 2"/>
          <p:cNvSpPr txBox="1"/>
          <p:nvPr/>
        </p:nvSpPr>
        <p:spPr>
          <a:xfrm>
            <a:off x="35496" y="5517232"/>
            <a:ext cx="9289032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医院需求：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一键式操作仪器，无需独立的生物信息学分析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代测序提供：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天的建库时间，超过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个配套仪器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7504" y="-213"/>
            <a:ext cx="3523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国内外基因测序技术现状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3782" y="369119"/>
            <a:ext cx="9036000" cy="45719"/>
          </a:xfrm>
          <a:prstGeom prst="rect">
            <a:avLst/>
          </a:prstGeom>
          <a:solidFill>
            <a:srgbClr val="0000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7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1BC3B-8C0B-441F-82B7-17E1D72911A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94640" y="2348880"/>
            <a:ext cx="8032968" cy="1656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瀚海基因</a:t>
            </a:r>
            <a:endParaRPr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成功研发了第三代单分子基因测序技术</a:t>
            </a:r>
            <a:endParaRPr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922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12096</TotalTime>
  <Words>2042</Words>
  <Application>Microsoft Office PowerPoint</Application>
  <PresentationFormat>全屏显示(4:3)</PresentationFormat>
  <Paragraphs>446</Paragraphs>
  <Slides>34</Slides>
  <Notes>16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38" baseType="lpstr">
      <vt:lpstr>Office 主题​​</vt:lpstr>
      <vt:lpstr>Prism 6</vt:lpstr>
      <vt:lpstr>工作表</vt:lpstr>
      <vt:lpstr>Prism6.Document</vt:lpstr>
      <vt:lpstr>第三代基因测序技术：单分子靶向测序技术研究</vt:lpstr>
      <vt:lpstr>PowerPoint 演示文稿</vt:lpstr>
      <vt:lpstr>PowerPoint 演示文稿</vt:lpstr>
      <vt:lpstr>1.二代测序的发展逐渐放缓</vt:lpstr>
      <vt:lpstr>2.中国基因测序仪长期被国外垄断</vt:lpstr>
      <vt:lpstr>PowerPoint 演示文稿</vt:lpstr>
      <vt:lpstr>4.三代测序近期受到广泛关注</vt:lpstr>
      <vt:lpstr>5.二代测序在临床应用的瓶颈： 样本制备繁琐，耗时长</vt:lpstr>
      <vt:lpstr>PowerPoint 演示文稿</vt:lpstr>
      <vt:lpstr>PowerPoint 演示文稿</vt:lpstr>
      <vt:lpstr>三代基因测序仪的研发，首先要突破 两大核心技术难点</vt:lpstr>
      <vt:lpstr>PowerPoint 演示文稿</vt:lpstr>
      <vt:lpstr>PowerPoint 演示文稿</vt:lpstr>
      <vt:lpstr>PowerPoint 演示文稿</vt:lpstr>
      <vt:lpstr>PowerPoint 演示文稿</vt:lpstr>
      <vt:lpstr>成像试剂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此处放上bioRxiv文章的截图和网址</vt:lpstr>
      <vt:lpstr>PowerPoint 演示文稿</vt:lpstr>
      <vt:lpstr>致谢(2)</vt:lpstr>
    </vt:vector>
  </TitlesOfParts>
  <Company>瀚海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用于癌症基因突变位点检测的单分子靶向测序技术研究</dc:title>
  <dc:creator>刘丽春</dc:creator>
  <cp:lastModifiedBy>dpcuser</cp:lastModifiedBy>
  <cp:revision>348</cp:revision>
  <dcterms:created xsi:type="dcterms:W3CDTF">2015-10-10T01:39:30Z</dcterms:created>
  <dcterms:modified xsi:type="dcterms:W3CDTF">2015-10-23T17:12:33Z</dcterms:modified>
</cp:coreProperties>
</file>